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256" r:id="rId2"/>
    <p:sldId id="475" r:id="rId3"/>
    <p:sldId id="476" r:id="rId4"/>
    <p:sldId id="477" r:id="rId5"/>
    <p:sldId id="478" r:id="rId6"/>
    <p:sldId id="479" r:id="rId7"/>
    <p:sldId id="480" r:id="rId8"/>
    <p:sldId id="481" r:id="rId9"/>
    <p:sldId id="482" r:id="rId10"/>
    <p:sldId id="484" r:id="rId11"/>
    <p:sldId id="485" r:id="rId12"/>
    <p:sldId id="486" r:id="rId13"/>
    <p:sldId id="487" r:id="rId14"/>
    <p:sldId id="488" r:id="rId15"/>
    <p:sldId id="489" r:id="rId16"/>
    <p:sldId id="490" r:id="rId17"/>
    <p:sldId id="491" r:id="rId18"/>
    <p:sldId id="492" r:id="rId19"/>
    <p:sldId id="493" r:id="rId20"/>
    <p:sldId id="494" r:id="rId21"/>
    <p:sldId id="495" r:id="rId22"/>
    <p:sldId id="496" r:id="rId23"/>
    <p:sldId id="497" r:id="rId24"/>
    <p:sldId id="498" r:id="rId25"/>
    <p:sldId id="499" r:id="rId26"/>
    <p:sldId id="500" r:id="rId27"/>
    <p:sldId id="501" r:id="rId28"/>
    <p:sldId id="502" r:id="rId29"/>
    <p:sldId id="503" r:id="rId30"/>
    <p:sldId id="504" r:id="rId31"/>
    <p:sldId id="505" r:id="rId32"/>
    <p:sldId id="506" r:id="rId33"/>
    <p:sldId id="507" r:id="rId34"/>
    <p:sldId id="508" r:id="rId35"/>
    <p:sldId id="515" r:id="rId36"/>
    <p:sldId id="516" r:id="rId37"/>
    <p:sldId id="517" r:id="rId38"/>
    <p:sldId id="518" r:id="rId39"/>
    <p:sldId id="519" r:id="rId40"/>
    <p:sldId id="520" r:id="rId41"/>
    <p:sldId id="523" r:id="rId42"/>
    <p:sldId id="524" r:id="rId43"/>
    <p:sldId id="525" r:id="rId44"/>
    <p:sldId id="526" r:id="rId45"/>
    <p:sldId id="527" r:id="rId46"/>
    <p:sldId id="528" r:id="rId47"/>
    <p:sldId id="529" r:id="rId48"/>
    <p:sldId id="530" r:id="rId49"/>
    <p:sldId id="531" r:id="rId50"/>
    <p:sldId id="532" r:id="rId51"/>
    <p:sldId id="534" r:id="rId52"/>
    <p:sldId id="535" r:id="rId53"/>
    <p:sldId id="536" r:id="rId54"/>
    <p:sldId id="537" r:id="rId55"/>
    <p:sldId id="538" r:id="rId56"/>
    <p:sldId id="539" r:id="rId57"/>
    <p:sldId id="540" r:id="rId58"/>
    <p:sldId id="541" r:id="rId59"/>
    <p:sldId id="542" r:id="rId60"/>
    <p:sldId id="543" r:id="rId61"/>
    <p:sldId id="544" r:id="rId62"/>
    <p:sldId id="545" r:id="rId63"/>
    <p:sldId id="546" r:id="rId64"/>
    <p:sldId id="547" r:id="rId65"/>
    <p:sldId id="548" r:id="rId66"/>
    <p:sldId id="549" r:id="rId67"/>
    <p:sldId id="550" r:id="rId68"/>
    <p:sldId id="551" r:id="rId69"/>
    <p:sldId id="552" r:id="rId70"/>
    <p:sldId id="553" r:id="rId71"/>
    <p:sldId id="554" r:id="rId72"/>
    <p:sldId id="555" r:id="rId73"/>
    <p:sldId id="556" r:id="rId74"/>
    <p:sldId id="557" r:id="rId75"/>
    <p:sldId id="558" r:id="rId76"/>
    <p:sldId id="559" r:id="rId77"/>
    <p:sldId id="560" r:id="rId78"/>
    <p:sldId id="561" r:id="rId79"/>
    <p:sldId id="562" r:id="rId80"/>
    <p:sldId id="563" r:id="rId81"/>
    <p:sldId id="564" r:id="rId82"/>
    <p:sldId id="565" r:id="rId83"/>
    <p:sldId id="566" r:id="rId84"/>
    <p:sldId id="567" r:id="rId85"/>
    <p:sldId id="568" r:id="rId86"/>
    <p:sldId id="569" r:id="rId87"/>
    <p:sldId id="570" r:id="rId88"/>
    <p:sldId id="571" r:id="rId89"/>
    <p:sldId id="572" r:id="rId90"/>
    <p:sldId id="573" r:id="rId91"/>
    <p:sldId id="574" r:id="rId92"/>
    <p:sldId id="575" r:id="rId93"/>
    <p:sldId id="576" r:id="rId94"/>
    <p:sldId id="577" r:id="rId95"/>
    <p:sldId id="578" r:id="rId96"/>
    <p:sldId id="579" r:id="rId97"/>
    <p:sldId id="582" r:id="rId98"/>
    <p:sldId id="583" r:id="rId99"/>
    <p:sldId id="584" r:id="rId100"/>
    <p:sldId id="586" r:id="rId101"/>
    <p:sldId id="587" r:id="rId102"/>
    <p:sldId id="588" r:id="rId103"/>
    <p:sldId id="589" r:id="rId104"/>
    <p:sldId id="591" r:id="rId105"/>
    <p:sldId id="592" r:id="rId106"/>
    <p:sldId id="593" r:id="rId107"/>
    <p:sldId id="594" r:id="rId108"/>
    <p:sldId id="595" r:id="rId109"/>
    <p:sldId id="596" r:id="rId110"/>
    <p:sldId id="597" r:id="rId111"/>
    <p:sldId id="598" r:id="rId112"/>
    <p:sldId id="613" r:id="rId113"/>
    <p:sldId id="614" r:id="rId114"/>
    <p:sldId id="615" r:id="rId115"/>
    <p:sldId id="616" r:id="rId116"/>
    <p:sldId id="617" r:id="rId117"/>
    <p:sldId id="618" r:id="rId118"/>
    <p:sldId id="619" r:id="rId119"/>
    <p:sldId id="620" r:id="rId120"/>
    <p:sldId id="621" r:id="rId121"/>
    <p:sldId id="622" r:id="rId122"/>
    <p:sldId id="623" r:id="rId123"/>
    <p:sldId id="624" r:id="rId124"/>
    <p:sldId id="625" r:id="rId125"/>
    <p:sldId id="626" r:id="rId126"/>
    <p:sldId id="627" r:id="rId127"/>
    <p:sldId id="628" r:id="rId128"/>
    <p:sldId id="629" r:id="rId129"/>
    <p:sldId id="630" r:id="rId130"/>
    <p:sldId id="631" r:id="rId131"/>
    <p:sldId id="632" r:id="rId132"/>
    <p:sldId id="633" r:id="rId133"/>
    <p:sldId id="634" r:id="rId134"/>
    <p:sldId id="635" r:id="rId135"/>
    <p:sldId id="636" r:id="rId136"/>
    <p:sldId id="638" r:id="rId137"/>
    <p:sldId id="639" r:id="rId138"/>
    <p:sldId id="640" r:id="rId139"/>
    <p:sldId id="641" r:id="rId140"/>
    <p:sldId id="642" r:id="rId141"/>
    <p:sldId id="644" r:id="rId142"/>
    <p:sldId id="645" r:id="rId143"/>
    <p:sldId id="646" r:id="rId144"/>
    <p:sldId id="647" r:id="rId145"/>
    <p:sldId id="648" r:id="rId146"/>
    <p:sldId id="649" r:id="rId147"/>
    <p:sldId id="650" r:id="rId148"/>
    <p:sldId id="651" r:id="rId149"/>
    <p:sldId id="652" r:id="rId150"/>
    <p:sldId id="653" r:id="rId151"/>
    <p:sldId id="654" r:id="rId1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82ADA5-79C5-4CAB-B70A-772D32EA323C}" type="datetimeFigureOut">
              <a:rPr lang="en-US" smtClean="0"/>
              <a:pPr/>
              <a:t>11/29/2020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283877-116F-4341-8AD4-E96C356217A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p:spPr>
        <p:txBody>
          <a:bodyPr/>
          <a:lstStyle/>
          <a:p>
            <a:fld id="{45696716-DDBA-4386-8388-9BA2C340F1EE}" type="slidenum">
              <a:rPr lang="en-US" altLang="en-US"/>
              <a:pPr/>
              <a:t>2</a:t>
            </a:fld>
            <a:endParaRPr lang="en-US" alt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B97C7230-FB35-44C2-9C02-365CF3CF4775}" type="slidenum">
              <a:rPr lang="en-US" altLang="en-US"/>
              <a:pPr/>
              <a:t>17</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defTabSz="913674"/>
            <a:fld id="{1CB67CAD-23CA-4A27-AE11-DDBEF338439A}" type="slidenum">
              <a:rPr lang="en-US" altLang="en-US" smtClean="0">
                <a:latin typeface="Helvetica" pitchFamily="-84" charset="0"/>
              </a:rPr>
              <a:pPr defTabSz="913674"/>
              <a:t>119</a:t>
            </a:fld>
            <a:endParaRPr lang="en-US" altLang="en-US" dirty="0">
              <a:latin typeface="Helvetica"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defTabSz="913674"/>
            <a:fld id="{79984DB1-DCCD-4B73-88E3-68DADA010E25}" type="slidenum">
              <a:rPr lang="en-US" altLang="en-US" smtClean="0">
                <a:latin typeface="Helvetica" pitchFamily="-84" charset="0"/>
              </a:rPr>
              <a:pPr defTabSz="913674"/>
              <a:t>120</a:t>
            </a:fld>
            <a:endParaRPr lang="en-US" altLang="en-US" dirty="0">
              <a:latin typeface="Helvetica" pitchFamily="-8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pPr defTabSz="913674"/>
            <a:fld id="{9E44F310-B5F9-4BA1-A236-AA3971FEFAA7}" type="slidenum">
              <a:rPr lang="en-US" altLang="en-US" smtClean="0">
                <a:latin typeface="Helvetica" pitchFamily="-84" charset="0"/>
              </a:rPr>
              <a:pPr defTabSz="913674"/>
              <a:t>122</a:t>
            </a:fld>
            <a:endParaRPr lang="en-US" altLang="en-US" dirty="0">
              <a:latin typeface="Helvetica" pitchFamily="-8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pPr defTabSz="913674"/>
            <a:fld id="{D070EB59-8B16-4DBC-B48C-C9CE95181A1F}" type="slidenum">
              <a:rPr lang="en-US" altLang="en-US" smtClean="0">
                <a:latin typeface="Helvetica" pitchFamily="-84" charset="0"/>
              </a:rPr>
              <a:pPr defTabSz="913674"/>
              <a:t>123</a:t>
            </a:fld>
            <a:endParaRPr lang="en-US" altLang="en-US" dirty="0">
              <a:latin typeface="Helvetica" pitchFamily="-8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pPr defTabSz="913674"/>
            <a:fld id="{C7ED923A-543A-478C-9C79-8EFCB99203D0}" type="slidenum">
              <a:rPr lang="en-US" altLang="en-US" smtClean="0">
                <a:latin typeface="Helvetica" pitchFamily="-84" charset="0"/>
              </a:rPr>
              <a:pPr defTabSz="913674"/>
              <a:t>124</a:t>
            </a:fld>
            <a:endParaRPr lang="en-US" altLang="en-US" dirty="0">
              <a:latin typeface="Helvetica"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defTabSz="913674"/>
            <a:fld id="{2D8398DE-79C6-459F-8F46-5032FF30048B}" type="slidenum">
              <a:rPr lang="en-US" altLang="en-US" smtClean="0">
                <a:latin typeface="Helvetica" pitchFamily="-84" charset="0"/>
              </a:rPr>
              <a:pPr defTabSz="913674"/>
              <a:t>125</a:t>
            </a:fld>
            <a:endParaRPr lang="en-US" altLang="en-US" dirty="0">
              <a:latin typeface="Helvetica" pitchFamily="-8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defTabSz="913674"/>
            <a:fld id="{3E5E3C9B-C72E-4BD1-B72D-6C8FE3D2C9B2}" type="slidenum">
              <a:rPr lang="en-US" altLang="en-US" smtClean="0">
                <a:latin typeface="Helvetica" pitchFamily="-84" charset="0"/>
              </a:rPr>
              <a:pPr defTabSz="913674"/>
              <a:t>126</a:t>
            </a:fld>
            <a:endParaRPr lang="en-US" altLang="en-US" dirty="0">
              <a:latin typeface="Helvetica" pitchFamily="-8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pPr defTabSz="913674"/>
            <a:fld id="{52A4699A-07C7-4B42-84C9-02904CDB8FEF}" type="slidenum">
              <a:rPr lang="en-US" altLang="en-US" smtClean="0">
                <a:latin typeface="Helvetica" pitchFamily="-84" charset="0"/>
              </a:rPr>
              <a:pPr defTabSz="913674"/>
              <a:t>128</a:t>
            </a:fld>
            <a:endParaRPr lang="en-US" altLang="en-US" dirty="0">
              <a:latin typeface="Helvetica" pitchFamily="-8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defTabSz="913674"/>
            <a:fld id="{00471F30-871E-4D3F-992E-D55B20B8D731}" type="slidenum">
              <a:rPr lang="en-US" altLang="en-US" smtClean="0">
                <a:latin typeface="Helvetica" pitchFamily="-84" charset="0"/>
              </a:rPr>
              <a:pPr defTabSz="913674"/>
              <a:t>129</a:t>
            </a:fld>
            <a:endParaRPr lang="en-US" altLang="en-US" dirty="0">
              <a:latin typeface="Helvetica"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pPr defTabSz="913674"/>
            <a:fld id="{BCE09064-27FD-40BF-8FF2-5CF6766273FF}" type="slidenum">
              <a:rPr lang="en-US" altLang="en-US" smtClean="0">
                <a:latin typeface="Helvetica" pitchFamily="-84" charset="0"/>
              </a:rPr>
              <a:pPr defTabSz="913674"/>
              <a:t>130</a:t>
            </a:fld>
            <a:endParaRPr lang="en-US" altLang="en-US" dirty="0">
              <a:latin typeface="Helvetica" pitchFamily="-8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p:spPr>
        <p:txBody>
          <a:bodyPr/>
          <a:lstStyle/>
          <a:p>
            <a:fld id="{B30665B5-04EF-4319-80C2-DC2437F6B6C7}" type="slidenum">
              <a:rPr lang="en-US" altLang="en-US"/>
              <a:pPr/>
              <a:t>18</a:t>
            </a:fld>
            <a:endParaRPr lang="en-US" alt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defTabSz="913674"/>
            <a:fld id="{41C35A9A-213E-4C9A-A57F-FD30A67554A2}" type="slidenum">
              <a:rPr lang="en-US" altLang="en-US" smtClean="0">
                <a:latin typeface="Helvetica" pitchFamily="-84" charset="0"/>
              </a:rPr>
              <a:pPr defTabSz="913674"/>
              <a:t>131</a:t>
            </a:fld>
            <a:endParaRPr lang="en-US" altLang="en-US" dirty="0">
              <a:latin typeface="Helvetica"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pPr defTabSz="913674"/>
            <a:fld id="{C0D8547E-25C7-404D-B45F-51DA27AD0138}" type="slidenum">
              <a:rPr lang="en-US" altLang="en-US" smtClean="0">
                <a:latin typeface="Helvetica" pitchFamily="-84" charset="0"/>
              </a:rPr>
              <a:pPr defTabSz="913674"/>
              <a:t>132</a:t>
            </a:fld>
            <a:endParaRPr lang="en-US" altLang="en-US" dirty="0">
              <a:latin typeface="Helvetica" pitchFamily="-8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defTabSz="913674"/>
            <a:fld id="{BAEEC957-B507-41BE-A476-FDE549787BC4}" type="slidenum">
              <a:rPr lang="en-US" altLang="en-US" smtClean="0">
                <a:latin typeface="Helvetica" pitchFamily="-84" charset="0"/>
              </a:rPr>
              <a:pPr defTabSz="913674"/>
              <a:t>133</a:t>
            </a:fld>
            <a:endParaRPr lang="en-US" altLang="en-US" dirty="0">
              <a:latin typeface="Helvetica" pitchFamily="-8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defTabSz="913674"/>
            <a:fld id="{CE6E4433-AAA9-4173-B371-6ADAF02830C0}" type="slidenum">
              <a:rPr lang="en-US" altLang="en-US" smtClean="0">
                <a:latin typeface="Helvetica" pitchFamily="-84" charset="0"/>
              </a:rPr>
              <a:pPr defTabSz="913674"/>
              <a:t>134</a:t>
            </a:fld>
            <a:endParaRPr lang="en-US" altLang="en-US" dirty="0">
              <a:latin typeface="Helvetica" pitchFamily="-8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defTabSz="913674"/>
            <a:fld id="{E6959C2E-0AEC-4492-BF3F-7F287EF87633}" type="slidenum">
              <a:rPr lang="en-US" altLang="en-US" smtClean="0">
                <a:latin typeface="Helvetica" pitchFamily="-84" charset="0"/>
              </a:rPr>
              <a:pPr defTabSz="913674"/>
              <a:t>135</a:t>
            </a:fld>
            <a:endParaRPr lang="en-US" altLang="en-US" dirty="0">
              <a:latin typeface="Helvetica"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13674"/>
            <a:fld id="{3CABE1C9-F4DB-4F22-B015-FBF1EAFA6591}" type="slidenum">
              <a:rPr lang="en-US" altLang="en-US" smtClean="0">
                <a:latin typeface="Helvetica" pitchFamily="-84" charset="0"/>
              </a:rPr>
              <a:pPr defTabSz="913674"/>
              <a:t>136</a:t>
            </a:fld>
            <a:endParaRPr lang="en-US" altLang="en-US" dirty="0">
              <a:latin typeface="Helvetica" pitchFamily="-8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defTabSz="913674"/>
            <a:fld id="{3C11F50C-70A2-4ECD-808D-3A3B6573B195}" type="slidenum">
              <a:rPr lang="en-US" altLang="en-US" smtClean="0">
                <a:latin typeface="Helvetica" pitchFamily="-84" charset="0"/>
              </a:rPr>
              <a:pPr defTabSz="913674"/>
              <a:t>137</a:t>
            </a:fld>
            <a:endParaRPr lang="en-US" altLang="en-US" dirty="0">
              <a:latin typeface="Helvetica" pitchFamily="-8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defTabSz="913674"/>
            <a:fld id="{BFCA45D3-5B15-4C1D-B701-FDA65EC809C9}" type="slidenum">
              <a:rPr lang="en-US" altLang="en-US" smtClean="0">
                <a:latin typeface="Helvetica" pitchFamily="-84" charset="0"/>
              </a:rPr>
              <a:pPr defTabSz="913674"/>
              <a:t>138</a:t>
            </a:fld>
            <a:endParaRPr lang="en-US" altLang="en-US" dirty="0">
              <a:latin typeface="Helvetica" pitchFamily="-8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defTabSz="913674"/>
            <a:fld id="{C7F9160B-8140-402A-8729-59CE06627641}" type="slidenum">
              <a:rPr lang="en-US" altLang="en-US" smtClean="0">
                <a:latin typeface="Helvetica" pitchFamily="-84" charset="0"/>
              </a:rPr>
              <a:pPr defTabSz="913674"/>
              <a:t>139</a:t>
            </a:fld>
            <a:endParaRPr lang="en-US" altLang="en-US" dirty="0">
              <a:latin typeface="Helvetica" pitchFamily="-8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defTabSz="913674"/>
            <a:fld id="{798D2AB8-0B5D-4102-B441-A5C6A1228140}" type="slidenum">
              <a:rPr lang="en-US" altLang="en-US" smtClean="0">
                <a:latin typeface="Helvetica" pitchFamily="-84" charset="0"/>
              </a:rPr>
              <a:pPr defTabSz="913674"/>
              <a:t>140</a:t>
            </a:fld>
            <a:endParaRPr lang="en-US" altLang="en-US" dirty="0">
              <a:latin typeface="Helvetica" pitchFamily="-8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p>
            <a:fld id="{0852DFBA-42F5-45EE-8AB9-7C556076957D}" type="slidenum">
              <a:rPr lang="en-US" altLang="en-US"/>
              <a:pPr/>
              <a:t>19</a:t>
            </a:fld>
            <a:endParaRPr lang="en-US" altLang="en-US"/>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defTabSz="913674"/>
            <a:fld id="{1EC0B7DF-0E0A-45C1-8987-ADC22814F339}" type="slidenum">
              <a:rPr lang="en-US" altLang="en-US" smtClean="0">
                <a:latin typeface="Helvetica" pitchFamily="-84" charset="0"/>
              </a:rPr>
              <a:pPr defTabSz="913674"/>
              <a:t>141</a:t>
            </a:fld>
            <a:endParaRPr lang="en-US" altLang="en-US" dirty="0">
              <a:latin typeface="Helvetica" pitchFamily="-8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defTabSz="913674"/>
            <a:fld id="{C1150712-7C9F-4FC7-898A-C8A52523A985}" type="slidenum">
              <a:rPr lang="en-US" altLang="en-US" smtClean="0">
                <a:latin typeface="Helvetica" pitchFamily="-84" charset="0"/>
              </a:rPr>
              <a:pPr defTabSz="913674"/>
              <a:t>142</a:t>
            </a:fld>
            <a:endParaRPr lang="en-US" altLang="en-US" dirty="0">
              <a:latin typeface="Helvetica" pitchFamily="-8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defTabSz="913674"/>
            <a:fld id="{39213E0A-317A-4F12-8396-CAB0B92EBBE6}" type="slidenum">
              <a:rPr lang="en-US" altLang="en-US" smtClean="0">
                <a:latin typeface="Helvetica" pitchFamily="-84" charset="0"/>
              </a:rPr>
              <a:pPr defTabSz="913674"/>
              <a:t>143</a:t>
            </a:fld>
            <a:endParaRPr lang="en-US" altLang="en-US" dirty="0">
              <a:latin typeface="Helvetica" pitchFamily="-8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pPr defTabSz="913674"/>
            <a:fld id="{632436EE-AF2D-4653-848C-A3A1EC0FE78B}" type="slidenum">
              <a:rPr lang="en-US" altLang="en-US" smtClean="0">
                <a:latin typeface="Helvetica" pitchFamily="-84" charset="0"/>
              </a:rPr>
              <a:pPr defTabSz="913674"/>
              <a:t>144</a:t>
            </a:fld>
            <a:endParaRPr lang="en-US" altLang="en-US" dirty="0">
              <a:latin typeface="Helvetica" pitchFamily="-8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defTabSz="913674"/>
            <a:fld id="{9F261750-4B18-4D62-958B-168D437912C0}" type="slidenum">
              <a:rPr lang="en-US" altLang="en-US" smtClean="0">
                <a:latin typeface="Helvetica" pitchFamily="-84" charset="0"/>
              </a:rPr>
              <a:pPr defTabSz="913674"/>
              <a:t>145</a:t>
            </a:fld>
            <a:endParaRPr lang="en-US" altLang="en-US" dirty="0">
              <a:latin typeface="Helvetica" pitchFamily="-8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defTabSz="913674"/>
            <a:fld id="{D5667A21-E9BC-487D-ACF3-E8B7F0F5C901}" type="slidenum">
              <a:rPr lang="en-US" altLang="en-US" smtClean="0">
                <a:latin typeface="Helvetica" pitchFamily="-84" charset="0"/>
              </a:rPr>
              <a:pPr defTabSz="913674"/>
              <a:t>146</a:t>
            </a:fld>
            <a:endParaRPr lang="en-US" altLang="en-US" dirty="0">
              <a:latin typeface="Helvetica" pitchFamily="-8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defTabSz="913674"/>
            <a:fld id="{5B53DAA6-885F-413A-81D3-D9A049BF3B7A}" type="slidenum">
              <a:rPr lang="en-US" altLang="en-US" smtClean="0">
                <a:latin typeface="Helvetica" pitchFamily="-84" charset="0"/>
              </a:rPr>
              <a:pPr defTabSz="913674"/>
              <a:t>147</a:t>
            </a:fld>
            <a:endParaRPr lang="en-US" altLang="en-US" dirty="0">
              <a:latin typeface="Helvetica" pitchFamily="-8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pPr defTabSz="913674"/>
            <a:fld id="{DBFA3CBB-9F38-4C67-9D1D-62BC7B20F9DD}" type="slidenum">
              <a:rPr lang="en-US" altLang="en-US" smtClean="0">
                <a:latin typeface="Helvetica" pitchFamily="-84" charset="0"/>
              </a:rPr>
              <a:pPr defTabSz="913674"/>
              <a:t>148</a:t>
            </a:fld>
            <a:endParaRPr lang="en-US" altLang="en-US" dirty="0">
              <a:latin typeface="Helvetica" pitchFamily="-8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defTabSz="913674"/>
            <a:fld id="{A35F6E1E-9E0A-448A-8BAC-C1DCA61A7162}" type="slidenum">
              <a:rPr lang="en-US" altLang="en-US" smtClean="0">
                <a:latin typeface="Helvetica" pitchFamily="-84" charset="0"/>
              </a:rPr>
              <a:pPr defTabSz="913674"/>
              <a:t>149</a:t>
            </a:fld>
            <a:endParaRPr lang="en-US" altLang="en-US" dirty="0">
              <a:latin typeface="Helvetica" pitchFamily="-8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pPr defTabSz="913674"/>
            <a:fld id="{EBFF12EF-2E83-4862-9EDF-4A6866422F06}" type="slidenum">
              <a:rPr lang="en-US" altLang="en-US" smtClean="0">
                <a:latin typeface="Helvetica" pitchFamily="-84" charset="0"/>
              </a:rPr>
              <a:pPr defTabSz="913674"/>
              <a:t>150</a:t>
            </a:fld>
            <a:endParaRPr lang="en-US" altLang="en-US" dirty="0">
              <a:latin typeface="Helvetica" pitchFamily="-8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p:spPr>
        <p:txBody>
          <a:bodyPr/>
          <a:lstStyle/>
          <a:p>
            <a:fld id="{E5DA9246-6E07-4B13-888B-DE3DEA74985C}" type="slidenum">
              <a:rPr lang="en-US" altLang="en-US"/>
              <a:pPr/>
              <a:t>20</a:t>
            </a:fld>
            <a:endParaRPr lang="en-US" alt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p:spPr>
        <p:txBody>
          <a:bodyPr/>
          <a:lstStyle/>
          <a:p>
            <a:fld id="{0C56340F-8A87-43A7-9C00-3A0463D9FB98}" type="slidenum">
              <a:rPr lang="en-US" altLang="en-US"/>
              <a:pPr/>
              <a:t>21</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p:spPr>
        <p:txBody>
          <a:bodyPr/>
          <a:lstStyle/>
          <a:p>
            <a:fld id="{6831E739-477C-4188-A88E-CB10707F4EB1}" type="slidenum">
              <a:rPr lang="en-US" altLang="en-US"/>
              <a:pPr/>
              <a:t>22</a:t>
            </a:fld>
            <a:endParaRPr lang="en-US" altLang="en-US"/>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p:spPr>
        <p:txBody>
          <a:bodyPr/>
          <a:lstStyle/>
          <a:p>
            <a:fld id="{0A247592-0819-4EB3-8640-1C91EB8B959F}" type="slidenum">
              <a:rPr lang="en-US" altLang="en-US"/>
              <a:pPr/>
              <a:t>23</a:t>
            </a:fld>
            <a:endParaRPr lang="en-US" alt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p:spPr>
        <p:txBody>
          <a:bodyPr/>
          <a:lstStyle/>
          <a:p>
            <a:fld id="{2A54E285-43AE-4EE0-AC65-D54229875A82}" type="slidenum">
              <a:rPr lang="en-US"/>
              <a:pPr/>
              <a:t>24</a:t>
            </a:fld>
            <a:endParaRPr lang="en-US"/>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F0BBF269-1E8F-4240-8F61-439EAD7A77C6}" type="slidenum">
              <a:rPr lang="en-US"/>
              <a:pPr/>
              <a:t>25</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p:spPr>
        <p:txBody>
          <a:bodyPr/>
          <a:lstStyle/>
          <a:p>
            <a:fld id="{0423D147-4706-4F63-A699-F9B6AB2FE318}" type="slidenum">
              <a:rPr lang="en-US"/>
              <a:pPr/>
              <a:t>26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p:spPr>
        <p:txBody>
          <a:bodyPr/>
          <a:lstStyle/>
          <a:p>
            <a:fld id="{02C89F88-4D82-4196-B822-07F1CD7EAD37}" type="slidenum">
              <a:rPr lang="en-US" altLang="en-US"/>
              <a:pPr/>
              <a:t>3</a:t>
            </a:fld>
            <a:endParaRPr lang="en-US" altLang="en-US"/>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p:spPr>
        <p:txBody>
          <a:bodyPr/>
          <a:lstStyle/>
          <a:p>
            <a:fld id="{9F43D2A5-7632-4878-9658-24A67A09EB88}" type="slidenum">
              <a:rPr lang="en-US"/>
              <a:pPr/>
              <a:t>27</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p:spPr>
        <p:txBody>
          <a:bodyPr/>
          <a:lstStyle/>
          <a:p>
            <a:fld id="{9905EB83-F5AD-4475-8C63-EEB8D6C7E63A}" type="slidenum">
              <a:rPr lang="en-US"/>
              <a:pPr/>
              <a:t>28</a:t>
            </a:fld>
            <a:endParaRPr lang="en-US"/>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p:spPr>
        <p:txBody>
          <a:bodyPr/>
          <a:lstStyle/>
          <a:p>
            <a:fld id="{AA27753C-471D-47AE-AA55-0CDEE4548A25}" type="slidenum">
              <a:rPr lang="en-US"/>
              <a:pPr/>
              <a:t>29</a:t>
            </a:fld>
            <a:endParaRPr 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p:spPr>
        <p:txBody>
          <a:bodyPr/>
          <a:lstStyle/>
          <a:p>
            <a:fld id="{8103CD7D-1464-4F53-8A6E-836B05A81FB8}" type="slidenum">
              <a:rPr lang="en-US"/>
              <a:pPr/>
              <a:t>30</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p>
            <a:fld id="{DD68B8DB-8EC6-4A19-9079-B41CEC719E5A}" type="slidenum">
              <a:rPr lang="en-US"/>
              <a:pPr/>
              <a:t>31</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96784A70-F7B3-40D7-A504-E1D87C0B350A}" type="slidenum">
              <a:rPr lang="en-US"/>
              <a:pPr/>
              <a:t>32</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p:spPr>
        <p:txBody>
          <a:bodyPr/>
          <a:lstStyle/>
          <a:p>
            <a:fld id="{521548D9-C550-44C9-93DF-9CE8456486EB}" type="slidenum">
              <a:rPr lang="en-US"/>
              <a:pPr/>
              <a:t>33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p:spPr>
        <p:txBody>
          <a:bodyPr/>
          <a:lstStyle/>
          <a:p>
            <a:fld id="{785AB3BC-38B2-49D6-92E7-6E55C993B8FB}" type="slidenum">
              <a:rPr lang="en-US"/>
              <a:pPr/>
              <a:t>34</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0C62093-C1BF-4814-B383-052E4E44C4AA}" type="slidenum">
              <a:rPr lang="en-US" altLang="en-US" smtClean="0">
                <a:ea typeface="MS PGothic" pitchFamily="34" charset="-128"/>
              </a:rPr>
              <a:pPr/>
              <a:t>35</a:t>
            </a:fld>
            <a:endParaRPr lang="en-US" altLang="en-US">
              <a:ea typeface="MS PGothic" pitchFamily="34" charset="-128"/>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CCB48EA5-895F-4D59-8F4E-C96DC7ADD5B0}" type="slidenum">
              <a:rPr lang="en-US" altLang="en-US" smtClean="0">
                <a:ea typeface="MS PGothic" pitchFamily="34" charset="-128"/>
              </a:rPr>
              <a:pPr/>
              <a:t>36</a:t>
            </a:fld>
            <a:endParaRPr lang="en-US" altLang="en-US">
              <a:ea typeface="MS PGothic" pitchFamily="34" charset="-128"/>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51E5AFE2-35EB-4A3E-8DEF-50464724B467}" type="slidenum">
              <a:rPr lang="en-US" altLang="en-US"/>
              <a:pPr/>
              <a:t>8</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B4300EA5-9A1E-48CF-8855-D4163BEFDDA1}" type="slidenum">
              <a:rPr lang="en-US" altLang="en-US" smtClean="0">
                <a:ea typeface="MS PGothic" pitchFamily="34" charset="-128"/>
              </a:rPr>
              <a:pPr/>
              <a:t>37</a:t>
            </a:fld>
            <a:endParaRPr lang="en-US" altLang="en-US">
              <a:ea typeface="MS PGothic" pitchFamily="34" charset="-128"/>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D408579-8971-490B-8EAC-458CD04162E0}" type="slidenum">
              <a:rPr lang="en-US" altLang="en-US" smtClean="0">
                <a:ea typeface="MS PGothic" pitchFamily="34" charset="-128"/>
              </a:rPr>
              <a:pPr/>
              <a:t>38</a:t>
            </a:fld>
            <a:endParaRPr lang="en-US" altLang="en-US">
              <a:ea typeface="MS PGothic" pitchFamily="34" charset="-128"/>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965F8031-FCFE-4CA3-943C-D807AEF10C0A}" type="slidenum">
              <a:rPr lang="en-US" altLang="en-US" smtClean="0">
                <a:ea typeface="MS PGothic" pitchFamily="34" charset="-128"/>
              </a:rPr>
              <a:pPr/>
              <a:t>39</a:t>
            </a:fld>
            <a:endParaRPr lang="en-US" altLang="en-US">
              <a:ea typeface="MS PGothic" pitchFamily="34" charset="-128"/>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C730678-DB2A-402A-9B1A-0D6292E738B0}" type="slidenum">
              <a:rPr lang="en-US" altLang="en-US" smtClean="0">
                <a:ea typeface="MS PGothic" pitchFamily="34" charset="-128"/>
              </a:rPr>
              <a:pPr/>
              <a:t>40</a:t>
            </a:fld>
            <a:endParaRPr lang="en-US" altLang="en-US">
              <a:ea typeface="MS PGothic" pitchFamily="34" charset="-128"/>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631B9F0-2571-48A2-AC53-88FBCB84D4D7}" type="slidenum">
              <a:rPr lang="en-US" altLang="en-US" smtClean="0">
                <a:ea typeface="MS PGothic" pitchFamily="34" charset="-128"/>
              </a:rPr>
              <a:pPr/>
              <a:t>41</a:t>
            </a:fld>
            <a:endParaRPr lang="en-US" altLang="en-US">
              <a:ea typeface="MS PGothic" pitchFamily="34" charset="-128"/>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2A4600C-6899-4DBF-A9DA-335DD8C4A044}" type="slidenum">
              <a:rPr lang="en-US" altLang="en-US" smtClean="0">
                <a:ea typeface="MS PGothic" pitchFamily="34" charset="-128"/>
              </a:rPr>
              <a:pPr/>
              <a:t>42</a:t>
            </a:fld>
            <a:endParaRPr lang="en-US" altLang="en-US">
              <a:ea typeface="MS PGothic" pitchFamily="34" charset="-128"/>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174088E1-6B7F-4231-BAF7-9368DD4B3C7B}" type="slidenum">
              <a:rPr lang="en-US" altLang="en-US" smtClean="0">
                <a:ea typeface="MS PGothic" pitchFamily="34" charset="-128"/>
              </a:rPr>
              <a:pPr/>
              <a:t>43</a:t>
            </a:fld>
            <a:endParaRPr lang="en-US" altLang="en-US">
              <a:ea typeface="MS PGothic" pitchFamily="34" charset="-128"/>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36F1D78-3344-4170-BB0B-D549FC397E2C}" type="slidenum">
              <a:rPr lang="en-US" altLang="en-US" smtClean="0">
                <a:ea typeface="MS PGothic" pitchFamily="34" charset="-128"/>
              </a:rPr>
              <a:pPr/>
              <a:t>44</a:t>
            </a:fld>
            <a:endParaRPr lang="en-US" altLang="en-US">
              <a:ea typeface="MS PGothic" pitchFamily="34" charset="-128"/>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C31D0FF9-B39C-4C76-80B3-6760C5D70EBC}" type="slidenum">
              <a:rPr lang="en-US" altLang="en-US" smtClean="0">
                <a:ea typeface="MS PGothic" pitchFamily="34" charset="-128"/>
              </a:rPr>
              <a:pPr/>
              <a:t>45</a:t>
            </a:fld>
            <a:endParaRPr lang="en-US" altLang="en-US">
              <a:ea typeface="MS PGothic" pitchFamily="34"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F8BAF038-BA30-4173-83AA-039F5C63C2DF}" type="slidenum">
              <a:rPr lang="en-US" altLang="en-US" smtClean="0">
                <a:ea typeface="MS PGothic" pitchFamily="34" charset="-128"/>
              </a:rPr>
              <a:pPr/>
              <a:t>46</a:t>
            </a:fld>
            <a:endParaRPr lang="en-US" altLang="en-US">
              <a:ea typeface="MS PGothic" pitchFamily="34" charset="-128"/>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p:spPr>
        <p:txBody>
          <a:bodyPr/>
          <a:lstStyle/>
          <a:p>
            <a:fld id="{0FBAE1B4-0CE9-4DC9-8086-6F5876F6FD0F}" type="slidenum">
              <a:rPr lang="en-US" altLang="en-US"/>
              <a:pPr/>
              <a:t>9</a:t>
            </a:fld>
            <a:endParaRPr lang="en-US" alt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04CB34D0-90C6-4710-BD14-B0817EBD05EF}" type="slidenum">
              <a:rPr lang="en-US" altLang="en-US" smtClean="0">
                <a:ea typeface="MS PGothic" pitchFamily="34" charset="-128"/>
              </a:rPr>
              <a:pPr/>
              <a:t>47</a:t>
            </a:fld>
            <a:endParaRPr lang="en-US" altLang="en-US">
              <a:ea typeface="MS PGothic" pitchFamily="34" charset="-128"/>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4397A6C9-583C-4095-AB94-DEF0712C15F8}" type="slidenum">
              <a:rPr lang="en-US" altLang="en-US" smtClean="0">
                <a:ea typeface="MS PGothic" pitchFamily="34" charset="-128"/>
              </a:rPr>
              <a:pPr/>
              <a:t>48</a:t>
            </a:fld>
            <a:endParaRPr lang="en-US" altLang="en-US">
              <a:ea typeface="MS PGothic" pitchFamily="34" charset="-128"/>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F78DC896-5425-4B06-91F2-E10D80164227}" type="slidenum">
              <a:rPr lang="en-US" altLang="en-US" smtClean="0">
                <a:ea typeface="MS PGothic" pitchFamily="34" charset="-128"/>
              </a:rPr>
              <a:pPr/>
              <a:t>49</a:t>
            </a:fld>
            <a:endParaRPr lang="en-US" altLang="en-US">
              <a:ea typeface="MS PGothic" pitchFamily="34" charset="-128"/>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DE9AC707-5F3F-4622-8228-2554AC8E8ED3}" type="slidenum">
              <a:rPr lang="en-US" altLang="en-US" smtClean="0">
                <a:ea typeface="MS PGothic" pitchFamily="34" charset="-128"/>
              </a:rPr>
              <a:pPr/>
              <a:t>50</a:t>
            </a:fld>
            <a:endParaRPr lang="en-US" altLang="en-US">
              <a:ea typeface="MS PGothic" pitchFamily="34" charset="-128"/>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93B73526-56D3-4480-BAF5-C0833EFF0F41}" type="slidenum">
              <a:rPr lang="en-US" altLang="en-US" smtClean="0">
                <a:ea typeface="MS PGothic" pitchFamily="34" charset="-128"/>
              </a:rPr>
              <a:pPr/>
              <a:t>51</a:t>
            </a:fld>
            <a:endParaRPr lang="en-US" altLang="en-US">
              <a:ea typeface="MS PGothic" pitchFamily="34" charset="-128"/>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1A126B1F-7AD6-4CC6-9C10-FDABB9F867DD}" type="slidenum">
              <a:rPr lang="en-US" altLang="en-US" smtClean="0">
                <a:ea typeface="MS PGothic" pitchFamily="34" charset="-128"/>
              </a:rPr>
              <a:pPr/>
              <a:t>52</a:t>
            </a:fld>
            <a:endParaRPr lang="en-US" altLang="en-US">
              <a:ea typeface="MS PGothic" pitchFamily="34"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850BA84-787E-4CE8-9BD6-8F47D37AA483}" type="slidenum">
              <a:rPr lang="en-US" altLang="en-US" smtClean="0">
                <a:ea typeface="MS PGothic" pitchFamily="34" charset="-128"/>
              </a:rPr>
              <a:pPr/>
              <a:t>53</a:t>
            </a:fld>
            <a:endParaRPr lang="en-US" altLang="en-US">
              <a:ea typeface="MS PGothic" pitchFamily="34" charset="-128"/>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0D21BBF0-CE61-4A64-BDD0-9AD64B478C00}" type="slidenum">
              <a:rPr lang="en-US" altLang="en-US" smtClean="0">
                <a:ea typeface="MS PGothic" pitchFamily="34" charset="-128"/>
              </a:rPr>
              <a:pPr/>
              <a:t>54</a:t>
            </a:fld>
            <a:endParaRPr lang="en-US" altLang="en-US">
              <a:ea typeface="MS PGothic" pitchFamily="34" charset="-128"/>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B87EA1C-D2DF-4E7E-8194-F2884CA8ECE4}" type="slidenum">
              <a:rPr lang="en-US" altLang="en-US" smtClean="0">
                <a:ea typeface="MS PGothic" pitchFamily="34" charset="-128"/>
              </a:rPr>
              <a:pPr/>
              <a:t>55</a:t>
            </a:fld>
            <a:endParaRPr lang="en-US" altLang="en-US">
              <a:ea typeface="MS PGothic" pitchFamily="34" charset="-128"/>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EDA4AF5E-8BE3-40E5-BCD0-619E830DEA68}" type="slidenum">
              <a:rPr lang="en-US" altLang="en-US" smtClean="0">
                <a:ea typeface="MS PGothic" pitchFamily="34" charset="-128"/>
              </a:rPr>
              <a:pPr/>
              <a:t>56</a:t>
            </a:fld>
            <a:endParaRPr lang="en-US" altLang="en-US">
              <a:ea typeface="MS PGothic" pitchFamily="34" charset="-128"/>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8F5DD557-B3B4-4E4D-B994-A3A20B230806}" type="slidenum">
              <a:rPr lang="en-US" altLang="en-US"/>
              <a:pPr/>
              <a:t>11</a:t>
            </a:fld>
            <a:endParaRPr lang="en-US" altLang="en-US"/>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B67EA4A8-99E3-46E4-B453-240CCA5E4640}" type="slidenum">
              <a:rPr lang="en-US" altLang="en-US" smtClean="0">
                <a:ea typeface="MS PGothic" pitchFamily="34" charset="-128"/>
              </a:rPr>
              <a:pPr/>
              <a:t>57</a:t>
            </a:fld>
            <a:endParaRPr lang="en-US" altLang="en-US">
              <a:ea typeface="MS PGothic" pitchFamily="34" charset="-128"/>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8172F95-3642-4C88-93D8-CE058FABFE17}" type="slidenum">
              <a:rPr lang="en-US" altLang="en-US" smtClean="0">
                <a:ea typeface="MS PGothic" pitchFamily="34" charset="-128"/>
              </a:rPr>
              <a:pPr/>
              <a:t>58</a:t>
            </a:fld>
            <a:endParaRPr lang="en-US" altLang="en-US">
              <a:ea typeface="MS PGothic" pitchFamily="34" charset="-128"/>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F2F81B16-ED3D-45E6-98E0-2D449B43E9CA}" type="slidenum">
              <a:rPr lang="en-US" altLang="en-US" smtClean="0">
                <a:ea typeface="MS PGothic" pitchFamily="34" charset="-128"/>
              </a:rPr>
              <a:pPr/>
              <a:t>59</a:t>
            </a:fld>
            <a:endParaRPr lang="en-US" altLang="en-US">
              <a:ea typeface="MS PGothic" pitchFamily="34" charset="-128"/>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E0C2B191-3856-4DC6-957A-54FBD5A1D67F}" type="slidenum">
              <a:rPr lang="en-US" altLang="en-US" smtClean="0">
                <a:ea typeface="MS PGothic" pitchFamily="34" charset="-128"/>
              </a:rPr>
              <a:pPr/>
              <a:t>60</a:t>
            </a:fld>
            <a:endParaRPr lang="en-US" altLang="en-US">
              <a:ea typeface="MS PGothic" pitchFamily="34" charset="-128"/>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B0F9F1B4-F95C-4DEA-BFE1-FC6C23886034}" type="slidenum">
              <a:rPr lang="en-US" altLang="en-US" smtClean="0">
                <a:ea typeface="MS PGothic" pitchFamily="34" charset="-128"/>
              </a:rPr>
              <a:pPr/>
              <a:t>61</a:t>
            </a:fld>
            <a:endParaRPr lang="en-US" altLang="en-US">
              <a:ea typeface="MS PGothic" pitchFamily="34" charset="-128"/>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2D3682F-C3B1-4ACC-BD84-16D851D50E6C}" type="slidenum">
              <a:rPr lang="en-US" altLang="en-US" smtClean="0">
                <a:ea typeface="MS PGothic" pitchFamily="34" charset="-128"/>
              </a:rPr>
              <a:pPr/>
              <a:t>62</a:t>
            </a:fld>
            <a:endParaRPr lang="en-US" altLang="en-US">
              <a:ea typeface="MS PGothic" pitchFamily="34" charset="-128"/>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ED00FC-FBC7-4540-8AB4-4813457CA37E}" type="slidenum">
              <a:rPr lang="en-US" altLang="en-US" smtClean="0">
                <a:ea typeface="MS PGothic" pitchFamily="34" charset="-128"/>
              </a:rPr>
              <a:pPr/>
              <a:t>63</a:t>
            </a:fld>
            <a:endParaRPr lang="en-US" altLang="en-US">
              <a:ea typeface="MS PGothic" pitchFamily="34" charset="-128"/>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2E6ED3B-268D-44E3-B3CE-DE50EAEB737F}" type="slidenum">
              <a:rPr lang="en-US" altLang="en-US" smtClean="0">
                <a:ea typeface="MS PGothic" pitchFamily="34" charset="-128"/>
              </a:rPr>
              <a:pPr/>
              <a:t>64</a:t>
            </a:fld>
            <a:endParaRPr lang="en-US" altLang="en-US">
              <a:ea typeface="MS PGothic" pitchFamily="34" charset="-128"/>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0DAE9B25-F59A-424A-9760-C64DE5AAAD65}" type="slidenum">
              <a:rPr lang="en-US" altLang="en-US" smtClean="0">
                <a:ea typeface="MS PGothic" pitchFamily="34" charset="-128"/>
              </a:rPr>
              <a:pPr/>
              <a:t>65</a:t>
            </a:fld>
            <a:endParaRPr lang="en-US" altLang="en-US">
              <a:ea typeface="MS PGothic" pitchFamily="34" charset="-128"/>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77790AAE-F335-4357-9E45-B957BE6462F2}" type="slidenum">
              <a:rPr lang="en-US" altLang="en-US" smtClean="0">
                <a:ea typeface="MS PGothic" pitchFamily="34" charset="-128"/>
              </a:rPr>
              <a:pPr/>
              <a:t>66</a:t>
            </a:fld>
            <a:endParaRPr lang="en-US" altLang="en-US">
              <a:ea typeface="MS PGothic" pitchFamily="34" charset="-128"/>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p:spPr>
        <p:txBody>
          <a:bodyPr/>
          <a:lstStyle/>
          <a:p>
            <a:fld id="{F96B014E-34B0-4D05-90B7-AFB341F49C87}" type="slidenum">
              <a:rPr lang="en-US" altLang="en-US"/>
              <a:pPr/>
              <a:t>13</a:t>
            </a:fld>
            <a:endParaRPr lang="en-US" altLang="en-US"/>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80D73CEE-1863-42AA-8B72-29DB31FC4790}" type="slidenum">
              <a:rPr lang="en-US" altLang="en-US" smtClean="0">
                <a:ea typeface="MS PGothic" pitchFamily="34" charset="-128"/>
              </a:rPr>
              <a:pPr/>
              <a:t>67</a:t>
            </a:fld>
            <a:endParaRPr lang="en-US" altLang="en-US">
              <a:ea typeface="MS PGothic" pitchFamily="34" charset="-128"/>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533BF0C-EDE8-4333-BCE9-F0623BF57F49}" type="slidenum">
              <a:rPr lang="en-US" altLang="en-US" smtClean="0">
                <a:ea typeface="MS PGothic" pitchFamily="34" charset="-128"/>
              </a:rPr>
              <a:pPr/>
              <a:t>68</a:t>
            </a:fld>
            <a:endParaRPr lang="en-US" altLang="en-US">
              <a:ea typeface="MS PGothic" pitchFamily="34" charset="-128"/>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FDF34597-C40E-4057-8B36-EA32D608050C}" type="slidenum">
              <a:rPr lang="en-US" altLang="en-US" smtClean="0">
                <a:ea typeface="MS PGothic" pitchFamily="34" charset="-128"/>
              </a:rPr>
              <a:pPr/>
              <a:t>69</a:t>
            </a:fld>
            <a:endParaRPr lang="en-US" altLang="en-US">
              <a:ea typeface="MS PGothic" pitchFamily="34" charset="-128"/>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591D38BB-B5E9-4E46-A900-905DFEF7C67A}" type="slidenum">
              <a:rPr lang="en-US" altLang="en-US" smtClean="0">
                <a:ea typeface="MS PGothic" pitchFamily="34" charset="-128"/>
              </a:rPr>
              <a:pPr/>
              <a:t>70</a:t>
            </a:fld>
            <a:endParaRPr lang="en-US" altLang="en-US">
              <a:ea typeface="MS PGothic" pitchFamily="34" charset="-128"/>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AEEDF9C-D81C-4DB1-92C2-26044A9B706C}" type="slidenum">
              <a:rPr lang="en-US" altLang="en-US" smtClean="0">
                <a:ea typeface="MS PGothic" pitchFamily="34" charset="-128"/>
              </a:rPr>
              <a:pPr/>
              <a:t>71</a:t>
            </a:fld>
            <a:endParaRPr lang="en-US" altLang="en-US">
              <a:ea typeface="MS PGothic" pitchFamily="34" charset="-128"/>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defTabSz="913674"/>
            <a:fld id="{16F0379E-13EF-4390-BAF0-570D908B4B8D}" type="slidenum">
              <a:rPr lang="en-US" altLang="en-US" smtClean="0"/>
              <a:pPr defTabSz="913674"/>
              <a:t>72</a:t>
            </a:fld>
            <a:endParaRPr lang="en-US" alt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defTabSz="913674"/>
            <a:fld id="{C50C7571-F518-4AE5-80E4-5FF9E68F1FC8}" type="slidenum">
              <a:rPr lang="en-US" altLang="en-US" smtClean="0"/>
              <a:pPr defTabSz="913674"/>
              <a:t>73</a:t>
            </a:fld>
            <a:endParaRPr lang="en-US" alt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13674"/>
            <a:fld id="{BDE0B1C7-4B45-4F61-992A-8BD08ACBEB38}" type="slidenum">
              <a:rPr lang="en-US" altLang="en-US" smtClean="0"/>
              <a:pPr defTabSz="913674"/>
              <a:t>79</a:t>
            </a:fld>
            <a:endParaRPr lang="en-US" alt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519EC886-E0BD-4BFC-9F92-230A886A1193}" type="slidenum">
              <a:rPr lang="en-US" altLang="en-US"/>
              <a:pPr/>
              <a:t>14</a:t>
            </a:fld>
            <a:endParaRPr lang="en-US" altLang="en-US"/>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defTabSz="913674"/>
            <a:fld id="{FF2C16AB-E572-40A0-8868-745C9B269A7F}" type="slidenum">
              <a:rPr lang="en-US" altLang="en-US" smtClean="0"/>
              <a:pPr defTabSz="913674"/>
              <a:t>80</a:t>
            </a:fld>
            <a:endParaRPr lang="en-US" alt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defTabSz="913674"/>
            <a:fld id="{B6A66BCF-F4F7-4E30-9A10-70F1281EFCAC}" type="slidenum">
              <a:rPr lang="en-US" altLang="en-US" smtClean="0"/>
              <a:pPr defTabSz="913674"/>
              <a:t>82</a:t>
            </a:fld>
            <a:endParaRPr lang="en-US" alt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defTabSz="913674"/>
            <a:fld id="{3B394A82-54D7-42F9-968A-581C71B2CD3D}" type="slidenum">
              <a:rPr lang="en-US" altLang="en-US" smtClean="0"/>
              <a:pPr defTabSz="913674"/>
              <a:t>83</a:t>
            </a:fld>
            <a:endParaRPr lang="en-US" alt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defTabSz="913674"/>
            <a:fld id="{D00FF3E0-E7FE-4566-A09D-216F46BF0578}" type="slidenum">
              <a:rPr lang="en-US" altLang="en-US" smtClean="0"/>
              <a:pPr defTabSz="913674"/>
              <a:t>85</a:t>
            </a:fld>
            <a:endParaRPr lang="en-US" alt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defTabSz="913674"/>
            <a:fld id="{A6D90268-5F75-45ED-A7D0-B761F8ED44BC}" type="slidenum">
              <a:rPr lang="en-US" altLang="en-US" smtClean="0"/>
              <a:pPr defTabSz="913674"/>
              <a:t>86</a:t>
            </a:fld>
            <a:endParaRPr lang="en-US" alt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defTabSz="913674"/>
            <a:fld id="{FDC25565-5A3A-4AE6-B513-0843F4620102}" type="slidenum">
              <a:rPr lang="en-US" altLang="en-US" smtClean="0"/>
              <a:pPr defTabSz="913674"/>
              <a:t>87</a:t>
            </a:fld>
            <a:endParaRPr lang="en-US" alt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defTabSz="913674"/>
            <a:fld id="{090D5026-036B-414A-99DF-94FE456515BB}" type="slidenum">
              <a:rPr lang="en-US" altLang="en-US" smtClean="0"/>
              <a:pPr defTabSz="913674"/>
              <a:t>88</a:t>
            </a:fld>
            <a:endParaRPr lang="en-US" alt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defTabSz="913674"/>
            <a:fld id="{C3EE2A3A-2C00-4003-801F-FC11B11109D8}" type="slidenum">
              <a:rPr lang="en-US" altLang="en-US" smtClean="0"/>
              <a:pPr defTabSz="913674"/>
              <a:t>91</a:t>
            </a:fld>
            <a:endParaRPr lang="en-US" alt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pPr defTabSz="913674"/>
            <a:fld id="{CA0A5311-F98C-4D51-B731-08C224320B8C}" type="slidenum">
              <a:rPr lang="en-US" altLang="en-US" smtClean="0"/>
              <a:pPr defTabSz="913674"/>
              <a:t>92</a:t>
            </a:fld>
            <a:endParaRPr lang="en-US" alt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defTabSz="913674"/>
            <a:fld id="{1F77310A-3DF3-485F-9183-58C2EE3EE73C}" type="slidenum">
              <a:rPr lang="en-US" altLang="en-US" smtClean="0"/>
              <a:pPr defTabSz="913674"/>
              <a:t>93</a:t>
            </a:fld>
            <a:endParaRPr lang="en-US" alt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49EAAF05-59DA-4DC6-9C89-FAB28B28E634}" type="slidenum">
              <a:rPr lang="en-US" altLang="en-US"/>
              <a:pPr/>
              <a:t>15</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defTabSz="913674"/>
            <a:fld id="{58BC36EB-1393-4C72-A248-786321C9EE86}" type="slidenum">
              <a:rPr lang="en-US" altLang="en-US" smtClean="0"/>
              <a:pPr defTabSz="913674"/>
              <a:t>95</a:t>
            </a:fld>
            <a:endParaRPr lang="en-US" alt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defTabSz="913674"/>
            <a:fld id="{00E08427-932B-49F6-B538-298229851750}" type="slidenum">
              <a:rPr lang="en-US" altLang="en-US" smtClean="0"/>
              <a:pPr defTabSz="913674"/>
              <a:t>96</a:t>
            </a:fld>
            <a:endParaRPr lang="en-US" alt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pPr defTabSz="913674"/>
            <a:fld id="{091AF091-B1B9-4712-A675-5A0802B95CF5}" type="slidenum">
              <a:rPr lang="en-US" altLang="en-US" smtClean="0"/>
              <a:pPr defTabSz="913674"/>
              <a:t>97</a:t>
            </a:fld>
            <a:endParaRPr lang="en-US" alt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defTabSz="913674"/>
            <a:fld id="{8F80468A-99EB-4084-85AF-4C3494B54E0A}" type="slidenum">
              <a:rPr lang="en-US" altLang="en-US" smtClean="0"/>
              <a:pPr defTabSz="913674"/>
              <a:t>98</a:t>
            </a:fld>
            <a:endParaRPr lang="en-US" altLang="en-US"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pPr defTabSz="913674"/>
            <a:fld id="{77D359D7-8906-404F-BECD-6969E0E1857A}" type="slidenum">
              <a:rPr lang="en-US" altLang="en-US" smtClean="0"/>
              <a:pPr defTabSz="913674"/>
              <a:t>100</a:t>
            </a:fld>
            <a:endParaRPr lang="en-US" altLang="en-US"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defTabSz="913674"/>
            <a:fld id="{B20B3B6D-F516-4F80-AF4B-BE305A1E3D03}" type="slidenum">
              <a:rPr lang="en-US" altLang="en-US" smtClean="0"/>
              <a:pPr defTabSz="913674"/>
              <a:t>101</a:t>
            </a:fld>
            <a:endParaRPr lang="en-US" altLang="en-US" dirty="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pPr defTabSz="913674"/>
            <a:fld id="{526C03D8-9190-4532-AE6C-298F9E553B22}" type="slidenum">
              <a:rPr lang="en-US" altLang="en-US" smtClean="0"/>
              <a:pPr defTabSz="913674"/>
              <a:t>102</a:t>
            </a:fld>
            <a:endParaRPr lang="en-US" alt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defTabSz="913674"/>
            <a:fld id="{F2EECC33-D555-4DF4-8A81-A28EC84710D0}" type="slidenum">
              <a:rPr lang="en-US" altLang="en-US" smtClean="0"/>
              <a:pPr defTabSz="913674"/>
              <a:t>104</a:t>
            </a:fld>
            <a:endParaRPr lang="en-US" altLang="en-US"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pPr defTabSz="913674"/>
            <a:fld id="{D901F6F9-CE6E-4D3D-B65A-1E74D3967E9F}" type="slidenum">
              <a:rPr lang="en-US" altLang="en-US" smtClean="0"/>
              <a:pPr defTabSz="913674"/>
              <a:t>105</a:t>
            </a:fld>
            <a:endParaRPr lang="en-US" alt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defTabSz="913674"/>
            <a:fld id="{CB9F201B-8763-4EF2-88C8-1355E4F45A5F}" type="slidenum">
              <a:rPr lang="en-US" altLang="en-US" smtClean="0"/>
              <a:pPr defTabSz="913674"/>
              <a:t>106</a:t>
            </a:fld>
            <a:endParaRPr lang="en-US" altLang="en-US"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ECDFA48F-ED51-4D4B-9FA7-DDF21010A521}" type="slidenum">
              <a:rPr lang="en-US" altLang="en-US"/>
              <a:pPr/>
              <a:t>16</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pPr defTabSz="913674"/>
            <a:fld id="{8BC5DF92-6D54-49ED-8535-899B8D50F5B2}" type="slidenum">
              <a:rPr lang="en-US" altLang="en-US" smtClean="0"/>
              <a:pPr defTabSz="913674"/>
              <a:t>107</a:t>
            </a:fld>
            <a:endParaRPr lang="en-US" alt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defTabSz="913674"/>
            <a:fld id="{1BF69D13-1E31-44B0-AAD5-DB4FEDBB50D2}" type="slidenum">
              <a:rPr lang="en-US" altLang="en-US" smtClean="0"/>
              <a:pPr defTabSz="913674"/>
              <a:t>108</a:t>
            </a:fld>
            <a:endParaRPr lang="en-US" alt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pPr defTabSz="913674"/>
            <a:fld id="{9C0F38E7-8F44-4D15-9EE3-C1E964633621}" type="slidenum">
              <a:rPr lang="en-US" altLang="en-US" smtClean="0"/>
              <a:pPr defTabSz="913674"/>
              <a:t>109</a:t>
            </a:fld>
            <a:endParaRPr lang="en-US" altLang="en-US"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pPr defTabSz="913674"/>
            <a:fld id="{30525A5C-66BF-4F37-ACE6-3DCD88510972}" type="slidenum">
              <a:rPr lang="en-US" altLang="en-US" smtClean="0"/>
              <a:pPr defTabSz="913674"/>
              <a:t>110</a:t>
            </a:fld>
            <a:endParaRPr lang="en-US" altLang="en-US"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pPr defTabSz="913674"/>
            <a:fld id="{84927D08-81B0-4E38-B59F-DEB7C96F7DE9}" type="slidenum">
              <a:rPr lang="en-US" altLang="en-US" smtClean="0"/>
              <a:pPr defTabSz="913674"/>
              <a:t>111</a:t>
            </a:fld>
            <a:endParaRPr lang="en-US" altLang="en-US" dirty="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pPr defTabSz="913674"/>
            <a:fld id="{AFF0EE82-E106-4C17-90D4-66CABAD46D2D}" type="slidenum">
              <a:rPr lang="en-US" altLang="en-US" smtClean="0">
                <a:latin typeface="Helvetica" pitchFamily="-84" charset="0"/>
              </a:rPr>
              <a:pPr defTabSz="913674"/>
              <a:t>113</a:t>
            </a:fld>
            <a:endParaRPr lang="en-US" altLang="en-US" dirty="0">
              <a:latin typeface="Helvetica" pitchFamily="-8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pPr defTabSz="913674"/>
            <a:fld id="{2FD86882-F6D0-43FD-8625-8523ED68B84A}" type="slidenum">
              <a:rPr lang="en-US" altLang="en-US" smtClean="0">
                <a:latin typeface="Helvetica" pitchFamily="-84" charset="0"/>
              </a:rPr>
              <a:pPr defTabSz="913674"/>
              <a:t>114</a:t>
            </a:fld>
            <a:endParaRPr lang="en-US" altLang="en-US" dirty="0">
              <a:latin typeface="Helvetica" pitchFamily="-8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13674"/>
            <a:fld id="{B1B8C995-EFAE-4ECF-AD26-80058E5C3C49}" type="slidenum">
              <a:rPr lang="en-US" altLang="en-US" smtClean="0">
                <a:latin typeface="Helvetica" pitchFamily="-84" charset="0"/>
              </a:rPr>
              <a:pPr defTabSz="913674"/>
              <a:t>116</a:t>
            </a:fld>
            <a:endParaRPr lang="en-US" altLang="en-US" dirty="0">
              <a:latin typeface="Helvetica" pitchFamily="-8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defTabSz="913674"/>
            <a:fld id="{9B163AD0-0176-4E90-8C13-2D92FEE8DB3A}" type="slidenum">
              <a:rPr lang="en-US" altLang="en-US" smtClean="0">
                <a:latin typeface="Helvetica" pitchFamily="-84" charset="0"/>
              </a:rPr>
              <a:pPr defTabSz="913674"/>
              <a:t>117</a:t>
            </a:fld>
            <a:endParaRPr lang="en-US" altLang="en-US" dirty="0">
              <a:latin typeface="Helvetica" pitchFamily="-8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13674"/>
            <a:fld id="{92B33DBC-3ED4-4178-BF9E-4E71B5B44A19}" type="slidenum">
              <a:rPr lang="en-US" altLang="en-US" smtClean="0">
                <a:latin typeface="Helvetica" pitchFamily="-84" charset="0"/>
              </a:rPr>
              <a:pPr defTabSz="913674"/>
              <a:t>118</a:t>
            </a:fld>
            <a:endParaRPr lang="en-US" altLang="en-US" dirty="0">
              <a:latin typeface="Helvetica" pitchFamily="-8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260766-EB1F-4E9E-9427-31D1D9FCA349}" type="datetimeFigureOut">
              <a:rPr lang="en-US" smtClean="0"/>
              <a:pPr/>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2615F-0008-4C30-BD19-C8FC9BE8098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60766-EB1F-4E9E-9427-31D1D9FCA349}" type="datetimeFigureOut">
              <a:rPr lang="en-US" smtClean="0"/>
              <a:pPr/>
              <a:t>11/29/2020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2615F-0008-4C30-BD19-C8FC9BE8098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 300- Storage Management</a:t>
            </a:r>
          </a:p>
        </p:txBody>
      </p:sp>
      <p:sp>
        <p:nvSpPr>
          <p:cNvPr id="3" name="Subtitle 2"/>
          <p:cNvSpPr>
            <a:spLocks noGrp="1"/>
          </p:cNvSpPr>
          <p:nvPr>
            <p:ph type="subTitle" idx="1"/>
          </p:nvPr>
        </p:nvSpPr>
        <p:spPr/>
        <p:txBody>
          <a:bodyPr/>
          <a:lstStyle/>
          <a:p>
            <a:r>
              <a:rPr lang="en-US" dirty="0"/>
              <a:t>Module-IV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141288"/>
            <a:ext cx="8229600" cy="576262"/>
          </a:xfrm>
        </p:spPr>
        <p:txBody>
          <a:bodyPr>
            <a:normAutofit fontScale="90000"/>
          </a:bodyPr>
          <a:lstStyle/>
          <a:p>
            <a:r>
              <a:rPr lang="en-US" altLang="en-US"/>
              <a:t>Storage Array</a:t>
            </a:r>
          </a:p>
        </p:txBody>
      </p:sp>
      <p:sp>
        <p:nvSpPr>
          <p:cNvPr id="25602" name="Content Placeholder 2"/>
          <p:cNvSpPr>
            <a:spLocks noGrp="1"/>
          </p:cNvSpPr>
          <p:nvPr>
            <p:ph idx="1"/>
          </p:nvPr>
        </p:nvSpPr>
        <p:spPr>
          <a:xfrm>
            <a:off x="833438" y="1123950"/>
            <a:ext cx="7700962" cy="4895850"/>
          </a:xfrm>
        </p:spPr>
        <p:txBody>
          <a:bodyPr>
            <a:normAutofit fontScale="92500" lnSpcReduction="20000"/>
          </a:bodyPr>
          <a:lstStyle/>
          <a:p>
            <a:r>
              <a:rPr lang="en-US" altLang="en-US" dirty="0"/>
              <a:t>Can just attach disks, or arrays of disks</a:t>
            </a:r>
          </a:p>
          <a:p>
            <a:r>
              <a:rPr lang="en-US" altLang="en-US" dirty="0"/>
              <a:t>Storage Array has controller(s), provides features to attached host(s)</a:t>
            </a:r>
          </a:p>
          <a:p>
            <a:pPr lvl="1"/>
            <a:r>
              <a:rPr lang="en-US" altLang="en-US" dirty="0"/>
              <a:t>Ports to connect hosts to array</a:t>
            </a:r>
          </a:p>
          <a:p>
            <a:pPr lvl="1"/>
            <a:r>
              <a:rPr lang="en-US" altLang="en-US" dirty="0"/>
              <a:t>Memory, controlling software (sometimes NVRAM, etc)</a:t>
            </a:r>
          </a:p>
          <a:p>
            <a:pPr lvl="1"/>
            <a:r>
              <a:rPr lang="en-US" altLang="en-US" dirty="0"/>
              <a:t>A few to thousands of disks</a:t>
            </a:r>
          </a:p>
          <a:p>
            <a:pPr lvl="1"/>
            <a:r>
              <a:rPr lang="en-US" altLang="en-US" dirty="0"/>
              <a:t>RAID, hot spares, hot swap</a:t>
            </a:r>
          </a:p>
          <a:p>
            <a:pPr lvl="1"/>
            <a:r>
              <a:rPr lang="en-US" altLang="en-US" dirty="0"/>
              <a:t>Shared storage -&gt; more efficiency</a:t>
            </a:r>
          </a:p>
          <a:p>
            <a:pPr lvl="1"/>
            <a:r>
              <a:rPr lang="en-US" altLang="en-US" dirty="0"/>
              <a:t>Features found in some file systems</a:t>
            </a:r>
          </a:p>
          <a:p>
            <a:pPr lvl="2"/>
            <a:r>
              <a:rPr lang="en-US" altLang="en-US" dirty="0" err="1"/>
              <a:t>Snaphots</a:t>
            </a:r>
            <a:r>
              <a:rPr lang="en-US" altLang="en-US" dirty="0"/>
              <a:t>, clones, thin provisioning, replication, </a:t>
            </a:r>
            <a:r>
              <a:rPr lang="en-US" altLang="en-US" dirty="0" err="1"/>
              <a:t>deduplication</a:t>
            </a:r>
            <a:r>
              <a:rPr lang="en-US" altLang="en-US" dirty="0"/>
              <a:t>, etc</a:t>
            </a:r>
          </a:p>
          <a:p>
            <a:pPr lvl="2">
              <a:buFont typeface="Webdings" pitchFamily="18" charset="2"/>
              <a:buNone/>
            </a:pPr>
            <a:endParaRPr lang="en-US"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58875" y="198438"/>
            <a:ext cx="7527925" cy="576262"/>
          </a:xfrm>
        </p:spPr>
        <p:txBody>
          <a:bodyPr>
            <a:normAutofit fontScale="90000"/>
          </a:bodyPr>
          <a:lstStyle/>
          <a:p>
            <a:pPr eaLnBrk="1" hangingPunct="1"/>
            <a:r>
              <a:rPr lang="en-US" altLang="en-US"/>
              <a:t>Free-Space Management</a:t>
            </a:r>
          </a:p>
        </p:txBody>
      </p:sp>
      <p:sp>
        <p:nvSpPr>
          <p:cNvPr id="37891" name="Rectangle 3"/>
          <p:cNvSpPr>
            <a:spLocks noGrp="1" noChangeArrowheads="1"/>
          </p:cNvSpPr>
          <p:nvPr>
            <p:ph type="body" idx="1"/>
          </p:nvPr>
        </p:nvSpPr>
        <p:spPr>
          <a:xfrm>
            <a:off x="819150" y="1239838"/>
            <a:ext cx="8204200" cy="1122362"/>
          </a:xfrm>
        </p:spPr>
        <p:txBody>
          <a:bodyPr>
            <a:normAutofit fontScale="62500" lnSpcReduction="20000"/>
          </a:bodyPr>
          <a:lstStyle/>
          <a:p>
            <a:r>
              <a:rPr lang="en-US" altLang="en-US"/>
              <a:t>File system maintains </a:t>
            </a:r>
            <a:r>
              <a:rPr lang="en-US" altLang="en-US" b="1">
                <a:solidFill>
                  <a:srgbClr val="3366FF"/>
                </a:solidFill>
              </a:rPr>
              <a:t>free-space list </a:t>
            </a:r>
            <a:r>
              <a:rPr lang="en-US" altLang="en-US"/>
              <a:t>to track available blocks/clusters</a:t>
            </a:r>
          </a:p>
          <a:p>
            <a:pPr lvl="1"/>
            <a:r>
              <a:rPr lang="en-US" altLang="en-US"/>
              <a:t>(Using term </a:t>
            </a:r>
            <a:r>
              <a:rPr lang="ja-JP" altLang="en-US"/>
              <a:t>“</a:t>
            </a:r>
            <a:r>
              <a:rPr lang="en-US" altLang="ja-JP"/>
              <a:t>block</a:t>
            </a:r>
            <a:r>
              <a:rPr lang="ja-JP" altLang="en-US"/>
              <a:t>”</a:t>
            </a:r>
            <a:r>
              <a:rPr lang="en-US" altLang="ja-JP"/>
              <a:t> for simplicity)</a:t>
            </a:r>
          </a:p>
          <a:p>
            <a:r>
              <a:rPr lang="en-US" altLang="en-US" b="1">
                <a:solidFill>
                  <a:srgbClr val="3366FF"/>
                </a:solidFill>
              </a:rPr>
              <a:t>Bit vector </a:t>
            </a:r>
            <a:r>
              <a:rPr lang="en-US" altLang="en-US"/>
              <a:t>or </a:t>
            </a:r>
            <a:r>
              <a:rPr lang="en-US" altLang="en-US" b="1">
                <a:solidFill>
                  <a:srgbClr val="3366FF"/>
                </a:solidFill>
              </a:rPr>
              <a:t>bit map </a:t>
            </a:r>
            <a:r>
              <a:rPr lang="en-US" altLang="en-US"/>
              <a:t> (</a:t>
            </a:r>
            <a:r>
              <a:rPr lang="en-US" altLang="en-US" b="1" i="1"/>
              <a:t>n</a:t>
            </a:r>
            <a:r>
              <a:rPr lang="en-US" altLang="en-US"/>
              <a:t> blocks)</a:t>
            </a:r>
          </a:p>
        </p:txBody>
      </p:sp>
      <p:grpSp>
        <p:nvGrpSpPr>
          <p:cNvPr id="2" name="Group 1"/>
          <p:cNvGrpSpPr>
            <a:grpSpLocks/>
          </p:cNvGrpSpPr>
          <p:nvPr/>
        </p:nvGrpSpPr>
        <p:grpSpPr bwMode="auto">
          <a:xfrm>
            <a:off x="2630488" y="2446338"/>
            <a:ext cx="3878262" cy="1944687"/>
            <a:chOff x="2784475" y="2216150"/>
            <a:chExt cx="3878263" cy="1944688"/>
          </a:xfrm>
        </p:grpSpPr>
        <p:sp>
          <p:nvSpPr>
            <p:cNvPr id="37896" name="Rectangle 4"/>
            <p:cNvSpPr>
              <a:spLocks noChangeArrowheads="1"/>
            </p:cNvSpPr>
            <p:nvPr/>
          </p:nvSpPr>
          <p:spPr bwMode="auto">
            <a:xfrm>
              <a:off x="3017838"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p>
              <a:endParaRPr lang="en-US" altLang="en-US"/>
            </a:p>
          </p:txBody>
        </p:sp>
        <p:sp>
          <p:nvSpPr>
            <p:cNvPr id="37897" name="Rectangle 5"/>
            <p:cNvSpPr>
              <a:spLocks noChangeArrowheads="1"/>
            </p:cNvSpPr>
            <p:nvPr/>
          </p:nvSpPr>
          <p:spPr bwMode="auto">
            <a:xfrm>
              <a:off x="334645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p>
              <a:endParaRPr lang="en-US" altLang="en-US"/>
            </a:p>
          </p:txBody>
        </p:sp>
        <p:sp>
          <p:nvSpPr>
            <p:cNvPr id="37898" name="Rectangle 6"/>
            <p:cNvSpPr>
              <a:spLocks noChangeArrowheads="1"/>
            </p:cNvSpPr>
            <p:nvPr/>
          </p:nvSpPr>
          <p:spPr bwMode="auto">
            <a:xfrm>
              <a:off x="3675063"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p>
              <a:endParaRPr lang="en-US" altLang="en-US"/>
            </a:p>
          </p:txBody>
        </p:sp>
        <p:sp>
          <p:nvSpPr>
            <p:cNvPr id="37899" name="Rectangle 7"/>
            <p:cNvSpPr>
              <a:spLocks noChangeArrowheads="1"/>
            </p:cNvSpPr>
            <p:nvPr/>
          </p:nvSpPr>
          <p:spPr bwMode="auto">
            <a:xfrm>
              <a:off x="4003675"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p>
              <a:endParaRPr lang="en-US" altLang="en-US"/>
            </a:p>
          </p:txBody>
        </p:sp>
        <p:sp>
          <p:nvSpPr>
            <p:cNvPr id="37900" name="Rectangle 8"/>
            <p:cNvSpPr>
              <a:spLocks noChangeArrowheads="1"/>
            </p:cNvSpPr>
            <p:nvPr/>
          </p:nvSpPr>
          <p:spPr bwMode="auto">
            <a:xfrm>
              <a:off x="4332288"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p>
              <a:endParaRPr lang="en-US" altLang="en-US"/>
            </a:p>
          </p:txBody>
        </p:sp>
        <p:sp>
          <p:nvSpPr>
            <p:cNvPr id="37901" name="Rectangle 9"/>
            <p:cNvSpPr>
              <a:spLocks noChangeArrowheads="1"/>
            </p:cNvSpPr>
            <p:nvPr/>
          </p:nvSpPr>
          <p:spPr bwMode="auto">
            <a:xfrm>
              <a:off x="466090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p>
              <a:endParaRPr lang="en-US" altLang="en-US"/>
            </a:p>
          </p:txBody>
        </p:sp>
        <p:sp>
          <p:nvSpPr>
            <p:cNvPr id="37902" name="Rectangle 10"/>
            <p:cNvSpPr>
              <a:spLocks noChangeArrowheads="1"/>
            </p:cNvSpPr>
            <p:nvPr/>
          </p:nvSpPr>
          <p:spPr bwMode="auto">
            <a:xfrm>
              <a:off x="5022850" y="2627313"/>
              <a:ext cx="1219200" cy="361950"/>
            </a:xfrm>
            <a:prstGeom prst="rect">
              <a:avLst/>
            </a:prstGeom>
            <a:solidFill>
              <a:schemeClr val="bg1"/>
            </a:solidFill>
            <a:ln w="9525">
              <a:solidFill>
                <a:schemeClr val="tx1"/>
              </a:solidFill>
              <a:miter lim="800000"/>
              <a:headEnd/>
              <a:tailEnd/>
            </a:ln>
          </p:spPr>
          <p:txBody>
            <a:bodyPr wrap="none" lIns="91435" tIns="45718" rIns="91435" bIns="45718" anchor="ctr"/>
            <a:lstStyle/>
            <a:p>
              <a:pPr algn="ctr"/>
              <a:r>
                <a:rPr lang="en-US" altLang="en-US" sz="2000">
                  <a:latin typeface="Helvetica" pitchFamily="-84" charset="0"/>
                </a:rPr>
                <a:t>…</a:t>
              </a:r>
              <a:endParaRPr lang="en-US" altLang="en-US">
                <a:latin typeface="Helvetica" pitchFamily="-84" charset="0"/>
              </a:endParaRPr>
            </a:p>
          </p:txBody>
        </p:sp>
        <p:sp>
          <p:nvSpPr>
            <p:cNvPr id="37903" name="Rectangle 11"/>
            <p:cNvSpPr>
              <a:spLocks noChangeArrowheads="1"/>
            </p:cNvSpPr>
            <p:nvPr/>
          </p:nvSpPr>
          <p:spPr bwMode="auto">
            <a:xfrm>
              <a:off x="624205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p>
              <a:endParaRPr lang="en-US" altLang="en-US"/>
            </a:p>
          </p:txBody>
        </p:sp>
        <p:sp>
          <p:nvSpPr>
            <p:cNvPr id="37904" name="Text Box 12"/>
            <p:cNvSpPr txBox="1">
              <a:spLocks noChangeArrowheads="1"/>
            </p:cNvSpPr>
            <p:nvPr/>
          </p:nvSpPr>
          <p:spPr bwMode="auto">
            <a:xfrm>
              <a:off x="3040063" y="2216150"/>
              <a:ext cx="312737" cy="368300"/>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0</a:t>
              </a:r>
            </a:p>
          </p:txBody>
        </p:sp>
        <p:sp>
          <p:nvSpPr>
            <p:cNvPr id="37905" name="Text Box 13"/>
            <p:cNvSpPr txBox="1">
              <a:spLocks noChangeArrowheads="1"/>
            </p:cNvSpPr>
            <p:nvPr/>
          </p:nvSpPr>
          <p:spPr bwMode="auto">
            <a:xfrm>
              <a:off x="3344863" y="2216150"/>
              <a:ext cx="312737" cy="368300"/>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1</a:t>
              </a:r>
            </a:p>
          </p:txBody>
        </p:sp>
        <p:sp>
          <p:nvSpPr>
            <p:cNvPr id="37906" name="Text Box 14"/>
            <p:cNvSpPr txBox="1">
              <a:spLocks noChangeArrowheads="1"/>
            </p:cNvSpPr>
            <p:nvPr/>
          </p:nvSpPr>
          <p:spPr bwMode="auto">
            <a:xfrm>
              <a:off x="3802063" y="2216150"/>
              <a:ext cx="312737" cy="368300"/>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2</a:t>
              </a:r>
            </a:p>
          </p:txBody>
        </p:sp>
        <p:sp>
          <p:nvSpPr>
            <p:cNvPr id="37907" name="Text Box 15"/>
            <p:cNvSpPr txBox="1">
              <a:spLocks noChangeArrowheads="1"/>
            </p:cNvSpPr>
            <p:nvPr/>
          </p:nvSpPr>
          <p:spPr bwMode="auto">
            <a:xfrm>
              <a:off x="6132513" y="2216150"/>
              <a:ext cx="530225" cy="368300"/>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b="1" i="1">
                  <a:latin typeface="Helvetica" pitchFamily="-84" charset="0"/>
                </a:rPr>
                <a:t>n</a:t>
              </a:r>
              <a:r>
                <a:rPr lang="en-US" altLang="en-US">
                  <a:latin typeface="Helvetica" pitchFamily="-84" charset="0"/>
                </a:rPr>
                <a:t>-1</a:t>
              </a:r>
            </a:p>
          </p:txBody>
        </p:sp>
        <p:sp>
          <p:nvSpPr>
            <p:cNvPr id="37908" name="Text Box 16"/>
            <p:cNvSpPr txBox="1">
              <a:spLocks noChangeArrowheads="1"/>
            </p:cNvSpPr>
            <p:nvPr/>
          </p:nvSpPr>
          <p:spPr bwMode="auto">
            <a:xfrm>
              <a:off x="2784475" y="3479800"/>
              <a:ext cx="819150" cy="368300"/>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bit[</a:t>
              </a:r>
              <a:r>
                <a:rPr lang="en-US" altLang="en-US" b="1" i="1">
                  <a:latin typeface="Helvetica" pitchFamily="-84" charset="0"/>
                </a:rPr>
                <a:t>i</a:t>
              </a:r>
              <a:r>
                <a:rPr lang="en-US" altLang="en-US">
                  <a:latin typeface="Helvetica" pitchFamily="-84" charset="0"/>
                </a:rPr>
                <a:t>] =</a:t>
              </a:r>
            </a:p>
          </p:txBody>
        </p:sp>
        <p:sp>
          <p:nvSpPr>
            <p:cNvPr id="37909" name="Text Box 17"/>
            <p:cNvSpPr txBox="1">
              <a:spLocks noChangeArrowheads="1"/>
            </p:cNvSpPr>
            <p:nvPr/>
          </p:nvSpPr>
          <p:spPr bwMode="auto">
            <a:xfrm rot="-5400000">
              <a:off x="3142456" y="3482182"/>
              <a:ext cx="957263" cy="400050"/>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sz="2000">
                  <a:latin typeface="Helvetica" pitchFamily="-84" charset="0"/>
                  <a:sym typeface="MT Extra" pitchFamily="18" charset="2"/>
                </a:rPr>
                <a:t></a:t>
              </a:r>
              <a:endParaRPr lang="en-US" altLang="en-US" sz="5400">
                <a:latin typeface="Helvetica" pitchFamily="-84" charset="0"/>
                <a:sym typeface="Monotype Sorts" pitchFamily="-84" charset="2"/>
              </a:endParaRPr>
            </a:p>
          </p:txBody>
        </p:sp>
        <p:sp>
          <p:nvSpPr>
            <p:cNvPr id="37910" name="Text Box 18"/>
            <p:cNvSpPr txBox="1">
              <a:spLocks noChangeArrowheads="1"/>
            </p:cNvSpPr>
            <p:nvPr/>
          </p:nvSpPr>
          <p:spPr bwMode="auto">
            <a:xfrm>
              <a:off x="3879850" y="3281363"/>
              <a:ext cx="2451100" cy="784225"/>
            </a:xfrm>
            <a:prstGeom prst="rect">
              <a:avLst/>
            </a:prstGeom>
            <a:noFill/>
            <a:ln w="9525">
              <a:noFill/>
              <a:miter lim="800000"/>
              <a:headEnd/>
              <a:tailEnd/>
            </a:ln>
          </p:spPr>
          <p:txBody>
            <a:bodyPr wrap="none" lIns="91435" tIns="45718" rIns="91435" bIns="45718" anchor="ctr">
              <a:spAutoFit/>
            </a:bodyPr>
            <a:lstStyle/>
            <a:p>
              <a:pPr>
                <a:spcBef>
                  <a:spcPct val="50000"/>
                </a:spcBef>
              </a:pPr>
              <a:r>
                <a:rPr lang="en-US" altLang="en-US">
                  <a:latin typeface="Helvetica" pitchFamily="-84" charset="0"/>
                </a:rPr>
                <a:t>1 </a:t>
              </a:r>
              <a:r>
                <a:rPr lang="en-US" altLang="en-US">
                  <a:latin typeface="Helvetica" pitchFamily="-84" charset="0"/>
                  <a:sym typeface="Symbol" pitchFamily="18" charset="2"/>
                </a:rPr>
                <a:t> block[</a:t>
              </a:r>
              <a:r>
                <a:rPr lang="en-US" altLang="en-US" b="1" i="1">
                  <a:latin typeface="Helvetica" pitchFamily="-84" charset="0"/>
                  <a:sym typeface="Symbol" pitchFamily="18" charset="2"/>
                </a:rPr>
                <a:t>i</a:t>
              </a:r>
              <a:r>
                <a:rPr lang="en-US" altLang="en-US">
                  <a:latin typeface="Helvetica" pitchFamily="-84" charset="0"/>
                  <a:sym typeface="Symbol" pitchFamily="18" charset="2"/>
                </a:rPr>
                <a:t>] free</a:t>
              </a:r>
            </a:p>
            <a:p>
              <a:pPr>
                <a:spcBef>
                  <a:spcPct val="50000"/>
                </a:spcBef>
              </a:pPr>
              <a:r>
                <a:rPr lang="en-US" altLang="en-US">
                  <a:latin typeface="Helvetica" pitchFamily="-84" charset="0"/>
                  <a:sym typeface="Symbol" pitchFamily="18" charset="2"/>
                </a:rPr>
                <a:t>0 </a:t>
              </a:r>
              <a:r>
                <a:rPr lang="en-US" altLang="en-US">
                  <a:latin typeface="Helvetica" pitchFamily="-84" charset="0"/>
                </a:rPr>
                <a:t> </a:t>
              </a:r>
              <a:r>
                <a:rPr lang="en-US" altLang="en-US">
                  <a:latin typeface="Helvetica" pitchFamily="-84" charset="0"/>
                  <a:sym typeface="Symbol" pitchFamily="18" charset="2"/>
                </a:rPr>
                <a:t> block[</a:t>
              </a:r>
              <a:r>
                <a:rPr lang="en-US" altLang="en-US" b="1" i="1">
                  <a:latin typeface="Helvetica" pitchFamily="-84" charset="0"/>
                  <a:sym typeface="Symbol" pitchFamily="18" charset="2"/>
                </a:rPr>
                <a:t>i</a:t>
              </a:r>
              <a:r>
                <a:rPr lang="en-US" altLang="en-US">
                  <a:latin typeface="Helvetica" pitchFamily="-84" charset="0"/>
                  <a:sym typeface="Symbol" pitchFamily="18" charset="2"/>
                </a:rPr>
                <a:t>] occupied</a:t>
              </a:r>
            </a:p>
          </p:txBody>
        </p:sp>
      </p:grpSp>
      <p:sp>
        <p:nvSpPr>
          <p:cNvPr id="37893" name="Rectangle 19"/>
          <p:cNvSpPr>
            <a:spLocks noChangeArrowheads="1"/>
          </p:cNvSpPr>
          <p:nvPr/>
        </p:nvSpPr>
        <p:spPr bwMode="auto">
          <a:xfrm>
            <a:off x="1136650" y="4427538"/>
            <a:ext cx="7029450" cy="447675"/>
          </a:xfrm>
          <a:prstGeom prst="rect">
            <a:avLst/>
          </a:prstGeom>
          <a:noFill/>
          <a:ln w="9525">
            <a:noFill/>
            <a:miter lim="800000"/>
            <a:headEnd/>
            <a:tailEnd/>
          </a:ln>
        </p:spPr>
        <p:txBody>
          <a:bodyPr lIns="91435" tIns="45718" rIns="91435" bIns="45718"/>
          <a:lstStyle/>
          <a:p>
            <a:pPr marL="488950" indent="-488950">
              <a:spcBef>
                <a:spcPct val="20000"/>
              </a:spcBef>
              <a:buClr>
                <a:schemeClr val="folHlink"/>
              </a:buClr>
            </a:pPr>
            <a:r>
              <a:rPr kumimoji="1" lang="en-US" altLang="en-US">
                <a:latin typeface="Helvetica" pitchFamily="-84" charset="0"/>
              </a:rPr>
              <a:t>Block number calculation</a:t>
            </a:r>
          </a:p>
        </p:txBody>
      </p:sp>
      <p:sp>
        <p:nvSpPr>
          <p:cNvPr id="37894" name="Text Box 20"/>
          <p:cNvSpPr txBox="1">
            <a:spLocks noChangeArrowheads="1"/>
          </p:cNvSpPr>
          <p:nvPr/>
        </p:nvSpPr>
        <p:spPr bwMode="auto">
          <a:xfrm>
            <a:off x="2813050" y="4956175"/>
            <a:ext cx="3076575" cy="923925"/>
          </a:xfrm>
          <a:prstGeom prst="rect">
            <a:avLst/>
          </a:prstGeom>
          <a:noFill/>
          <a:ln w="9525">
            <a:noFill/>
            <a:miter lim="800000"/>
            <a:headEnd/>
            <a:tailEnd/>
          </a:ln>
        </p:spPr>
        <p:txBody>
          <a:bodyPr wrap="none" lIns="91435" tIns="45718" rIns="91435" bIns="45718" anchor="ctr">
            <a:spAutoFit/>
          </a:bodyPr>
          <a:lstStyle/>
          <a:p>
            <a:r>
              <a:rPr lang="en-US" altLang="en-US">
                <a:latin typeface="Helvetica" pitchFamily="-84" charset="0"/>
              </a:rPr>
              <a:t>(number of bits per word) *</a:t>
            </a:r>
          </a:p>
          <a:p>
            <a:r>
              <a:rPr lang="en-US" altLang="en-US">
                <a:latin typeface="Helvetica" pitchFamily="-84" charset="0"/>
              </a:rPr>
              <a:t>(number of 0-value words) +</a:t>
            </a:r>
          </a:p>
          <a:p>
            <a:r>
              <a:rPr lang="en-US" altLang="en-US">
                <a:latin typeface="Helvetica" pitchFamily="-84" charset="0"/>
              </a:rPr>
              <a:t>offset of first 1 bit</a:t>
            </a:r>
          </a:p>
        </p:txBody>
      </p:sp>
      <p:sp>
        <p:nvSpPr>
          <p:cNvPr id="37895" name="Rectangle 19"/>
          <p:cNvSpPr>
            <a:spLocks noChangeArrowheads="1"/>
          </p:cNvSpPr>
          <p:nvPr/>
        </p:nvSpPr>
        <p:spPr bwMode="auto">
          <a:xfrm>
            <a:off x="1289050" y="5832475"/>
            <a:ext cx="7029450" cy="449263"/>
          </a:xfrm>
          <a:prstGeom prst="rect">
            <a:avLst/>
          </a:prstGeom>
          <a:noFill/>
          <a:ln w="9525">
            <a:noFill/>
            <a:miter lim="800000"/>
            <a:headEnd/>
            <a:tailEnd/>
          </a:ln>
        </p:spPr>
        <p:txBody>
          <a:bodyPr lIns="91435" tIns="45718" rIns="91435" bIns="45718"/>
          <a:lstStyle/>
          <a:p>
            <a:pPr marL="488950" indent="-488950">
              <a:spcBef>
                <a:spcPct val="20000"/>
              </a:spcBef>
              <a:buClr>
                <a:schemeClr val="folHlink"/>
              </a:buClr>
            </a:pPr>
            <a:r>
              <a:rPr kumimoji="1" lang="en-US" altLang="en-US">
                <a:latin typeface="Helvetica" pitchFamily="-84" charset="0"/>
              </a:rPr>
              <a:t>CPUs have instructions to return offset within word of first </a:t>
            </a:r>
            <a:r>
              <a:rPr kumimoji="1" lang="ja-JP" altLang="en-US">
                <a:latin typeface="Helvetica" pitchFamily="-84" charset="0"/>
              </a:rPr>
              <a:t>“</a:t>
            </a:r>
            <a:r>
              <a:rPr kumimoji="1" lang="en-US" altLang="ja-JP">
                <a:latin typeface="Helvetica" pitchFamily="-84" charset="0"/>
              </a:rPr>
              <a:t>1</a:t>
            </a:r>
            <a:r>
              <a:rPr kumimoji="1" lang="ja-JP" altLang="en-US">
                <a:latin typeface="Helvetica" pitchFamily="-84" charset="0"/>
              </a:rPr>
              <a:t>”</a:t>
            </a:r>
            <a:r>
              <a:rPr kumimoji="1" lang="en-US" altLang="ja-JP">
                <a:latin typeface="Helvetica" pitchFamily="-84" charset="0"/>
              </a:rPr>
              <a:t> bit</a:t>
            </a:r>
            <a:endParaRPr kumimoji="1" lang="en-US" altLang="en-US">
              <a:latin typeface="Helvetica" pitchFamily="-8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195388" y="214313"/>
            <a:ext cx="7491412" cy="576262"/>
          </a:xfrm>
        </p:spPr>
        <p:txBody>
          <a:bodyPr>
            <a:normAutofit fontScale="90000"/>
          </a:bodyPr>
          <a:lstStyle/>
          <a:p>
            <a:pPr eaLnBrk="1" hangingPunct="1"/>
            <a:r>
              <a:rPr lang="en-US" altLang="en-US"/>
              <a:t>Free-Space Management (Cont.)</a:t>
            </a:r>
          </a:p>
        </p:txBody>
      </p:sp>
      <p:sp>
        <p:nvSpPr>
          <p:cNvPr id="38915" name="Rectangle 3"/>
          <p:cNvSpPr>
            <a:spLocks noGrp="1" noChangeArrowheads="1"/>
          </p:cNvSpPr>
          <p:nvPr>
            <p:ph type="body" idx="1"/>
          </p:nvPr>
        </p:nvSpPr>
        <p:spPr>
          <a:xfrm>
            <a:off x="869950" y="1169988"/>
            <a:ext cx="6854825" cy="4530725"/>
          </a:xfrm>
        </p:spPr>
        <p:txBody>
          <a:bodyPr/>
          <a:lstStyle/>
          <a:p>
            <a:pPr>
              <a:lnSpc>
                <a:spcPct val="90000"/>
              </a:lnSpc>
              <a:tabLst>
                <a:tab pos="1311275" algn="l"/>
              </a:tabLst>
            </a:pPr>
            <a:r>
              <a:rPr lang="en-US" altLang="en-US"/>
              <a:t>Bit map requires extra space</a:t>
            </a:r>
          </a:p>
          <a:p>
            <a:pPr lvl="1">
              <a:lnSpc>
                <a:spcPct val="90000"/>
              </a:lnSpc>
              <a:tabLst>
                <a:tab pos="1311275" algn="l"/>
              </a:tabLst>
            </a:pPr>
            <a:r>
              <a:rPr lang="en-US" altLang="en-US"/>
              <a:t>Example:</a:t>
            </a:r>
          </a:p>
          <a:p>
            <a:pPr>
              <a:lnSpc>
                <a:spcPct val="90000"/>
              </a:lnSpc>
              <a:buFont typeface="Monotype Sorts" pitchFamily="-84" charset="2"/>
              <a:buNone/>
              <a:tabLst>
                <a:tab pos="1311275" algn="l"/>
              </a:tabLst>
            </a:pPr>
            <a:r>
              <a:rPr lang="en-US" altLang="en-US"/>
              <a:t>		block size = 4KB =  2</a:t>
            </a:r>
            <a:r>
              <a:rPr lang="en-US" altLang="en-US" baseline="30000"/>
              <a:t>12</a:t>
            </a:r>
            <a:r>
              <a:rPr lang="en-US" altLang="en-US"/>
              <a:t> bytes</a:t>
            </a:r>
          </a:p>
          <a:p>
            <a:pPr>
              <a:lnSpc>
                <a:spcPct val="90000"/>
              </a:lnSpc>
              <a:buFont typeface="Monotype Sorts" pitchFamily="-84" charset="2"/>
              <a:buNone/>
              <a:tabLst>
                <a:tab pos="1311275" algn="l"/>
              </a:tabLst>
            </a:pPr>
            <a:r>
              <a:rPr lang="en-US" altLang="en-US"/>
              <a:t>		disk size = 2</a:t>
            </a:r>
            <a:r>
              <a:rPr lang="en-US" altLang="en-US" baseline="30000"/>
              <a:t>40</a:t>
            </a:r>
            <a:r>
              <a:rPr lang="en-US" altLang="en-US"/>
              <a:t> bytes (1 terabyte)</a:t>
            </a:r>
          </a:p>
          <a:p>
            <a:pPr>
              <a:lnSpc>
                <a:spcPct val="90000"/>
              </a:lnSpc>
              <a:buFont typeface="Monotype Sorts" pitchFamily="-84" charset="2"/>
              <a:buNone/>
              <a:tabLst>
                <a:tab pos="1311275" algn="l"/>
              </a:tabLst>
            </a:pPr>
            <a:r>
              <a:rPr lang="en-US" altLang="en-US"/>
              <a:t>		</a:t>
            </a:r>
            <a:r>
              <a:rPr lang="en-US" altLang="en-US" b="1" i="1"/>
              <a:t>n</a:t>
            </a:r>
            <a:r>
              <a:rPr lang="en-US" altLang="en-US"/>
              <a:t> = 2</a:t>
            </a:r>
            <a:r>
              <a:rPr lang="en-US" altLang="en-US" baseline="30000"/>
              <a:t>40</a:t>
            </a:r>
            <a:r>
              <a:rPr lang="en-US" altLang="en-US"/>
              <a:t>/2</a:t>
            </a:r>
            <a:r>
              <a:rPr lang="en-US" altLang="en-US" baseline="30000"/>
              <a:t>12</a:t>
            </a:r>
            <a:r>
              <a:rPr lang="en-US" altLang="en-US"/>
              <a:t> = 2</a:t>
            </a:r>
            <a:r>
              <a:rPr lang="en-US" altLang="en-US" baseline="30000"/>
              <a:t>28</a:t>
            </a:r>
            <a:r>
              <a:rPr lang="en-US" altLang="en-US"/>
              <a:t> bits (or 32MB)</a:t>
            </a:r>
          </a:p>
          <a:p>
            <a:pPr>
              <a:lnSpc>
                <a:spcPct val="90000"/>
              </a:lnSpc>
              <a:buFont typeface="Monotype Sorts" pitchFamily="-84" charset="2"/>
              <a:buNone/>
              <a:tabLst>
                <a:tab pos="1311275" algn="l"/>
              </a:tabLst>
            </a:pPr>
            <a:r>
              <a:rPr lang="en-US" altLang="en-US"/>
              <a:t>		if clusters of 4 blocks -&gt; 8MB of memory</a:t>
            </a:r>
          </a:p>
          <a:p>
            <a:pPr>
              <a:lnSpc>
                <a:spcPct val="90000"/>
              </a:lnSpc>
              <a:buFont typeface="Monotype Sorts" pitchFamily="-84" charset="2"/>
              <a:buNone/>
              <a:tabLst>
                <a:tab pos="1311275" algn="l"/>
              </a:tabLst>
            </a:pPr>
            <a:endParaRPr lang="en-US" altLang="en-US" sz="900"/>
          </a:p>
          <a:p>
            <a:pPr>
              <a:lnSpc>
                <a:spcPct val="90000"/>
              </a:lnSpc>
              <a:tabLst>
                <a:tab pos="1311275" algn="l"/>
              </a:tabLst>
            </a:pPr>
            <a:r>
              <a:rPr lang="en-US" altLang="en-US"/>
              <a:t>Easy to get contiguous files</a:t>
            </a:r>
          </a:p>
          <a:p>
            <a:pPr>
              <a:lnSpc>
                <a:spcPct val="90000"/>
              </a:lnSpc>
              <a:buFont typeface="Monotype Sorts" pitchFamily="-84" charset="2"/>
              <a:buNone/>
              <a:tabLst>
                <a:tab pos="1311275" algn="l"/>
              </a:tabLst>
            </a:pPr>
            <a:r>
              <a:rPr lang="en-US" altLang="en-US" sz="800"/>
              <a:t>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903288" y="182563"/>
            <a:ext cx="7783512" cy="576262"/>
          </a:xfrm>
        </p:spPr>
        <p:txBody>
          <a:bodyPr>
            <a:normAutofit fontScale="90000"/>
          </a:bodyPr>
          <a:lstStyle/>
          <a:p>
            <a:pPr eaLnBrk="1" hangingPunct="1"/>
            <a:r>
              <a:rPr lang="en-US" altLang="en-US"/>
              <a:t>Linked Free Space List on Disk</a:t>
            </a:r>
            <a:endParaRPr lang="en-US" altLang="en-US" sz="2400"/>
          </a:p>
        </p:txBody>
      </p:sp>
      <p:pic>
        <p:nvPicPr>
          <p:cNvPr id="39939" name="Picture 4" descr="11"/>
          <p:cNvPicPr>
            <a:picLocks noChangeAspect="1" noChangeArrowheads="1"/>
          </p:cNvPicPr>
          <p:nvPr/>
        </p:nvPicPr>
        <p:blipFill>
          <a:blip r:embed="rId3"/>
          <a:srcRect/>
          <a:stretch>
            <a:fillRect/>
          </a:stretch>
        </p:blipFill>
        <p:spPr bwMode="auto">
          <a:xfrm>
            <a:off x="4646613" y="1431925"/>
            <a:ext cx="3586162" cy="4203700"/>
          </a:xfrm>
          <a:prstGeom prst="rect">
            <a:avLst/>
          </a:prstGeom>
          <a:noFill/>
          <a:ln w="9525">
            <a:noFill/>
            <a:miter lim="800000"/>
            <a:headEnd/>
            <a:tailEnd/>
          </a:ln>
        </p:spPr>
      </p:pic>
      <p:sp>
        <p:nvSpPr>
          <p:cNvPr id="39940" name="Rectangle 3"/>
          <p:cNvSpPr txBox="1">
            <a:spLocks noChangeArrowheads="1"/>
          </p:cNvSpPr>
          <p:nvPr/>
        </p:nvSpPr>
        <p:spPr bwMode="auto">
          <a:xfrm>
            <a:off x="838200" y="1028700"/>
            <a:ext cx="3730625" cy="4530725"/>
          </a:xfrm>
          <a:prstGeom prst="rect">
            <a:avLst/>
          </a:prstGeom>
          <a:noFill/>
          <a:ln w="9525">
            <a:noFill/>
            <a:miter lim="800000"/>
            <a:headEnd/>
            <a:tailEnd/>
          </a:ln>
        </p:spPr>
        <p:txBody>
          <a:bodyPr lIns="64008" tIns="32004" rIns="64008" bIns="32004"/>
          <a:lstStyle/>
          <a:p>
            <a:pPr marL="488950" indent="-488950">
              <a:lnSpc>
                <a:spcPct val="90000"/>
              </a:lnSpc>
              <a:spcBef>
                <a:spcPct val="35000"/>
              </a:spcBef>
              <a:buClr>
                <a:srgbClr val="993300"/>
              </a:buClr>
              <a:buSzPct val="90000"/>
              <a:buFont typeface="Monotype Sorts" pitchFamily="-84" charset="2"/>
              <a:buNone/>
              <a:tabLst>
                <a:tab pos="1874838" algn="l"/>
              </a:tabLst>
            </a:pPr>
            <a:r>
              <a:rPr kumimoji="1" lang="en-US" altLang="en-US" sz="800" dirty="0">
                <a:latin typeface="Helvetica" pitchFamily="-84" charset="0"/>
              </a:rPr>
              <a:t> </a:t>
            </a:r>
          </a:p>
          <a:p>
            <a:pPr marL="488950" indent="-488950">
              <a:lnSpc>
                <a:spcPct val="90000"/>
              </a:lnSpc>
              <a:spcBef>
                <a:spcPct val="35000"/>
              </a:spcBef>
              <a:buClr>
                <a:srgbClr val="993300"/>
              </a:buClr>
              <a:buSzPct val="90000"/>
              <a:buFont typeface="Monotype Sorts" pitchFamily="-84" charset="2"/>
              <a:buChar char="n"/>
              <a:tabLst>
                <a:tab pos="1874838" algn="l"/>
              </a:tabLst>
            </a:pPr>
            <a:r>
              <a:rPr kumimoji="1" lang="en-US" altLang="en-US" dirty="0">
                <a:latin typeface="Helvetica" pitchFamily="-84" charset="0"/>
              </a:rPr>
              <a:t>Linked list (free list)</a:t>
            </a:r>
          </a:p>
          <a:p>
            <a:pPr marL="1060450" lvl="1" indent="-407988">
              <a:lnSpc>
                <a:spcPct val="90000"/>
              </a:lnSpc>
              <a:spcBef>
                <a:spcPct val="35000"/>
              </a:spcBef>
              <a:buClr>
                <a:srgbClr val="CC6600"/>
              </a:buClr>
              <a:buSzPct val="80000"/>
              <a:buFont typeface="Monotype Sorts" pitchFamily="-84" charset="2"/>
              <a:buChar char="l"/>
              <a:tabLst>
                <a:tab pos="1874838" algn="l"/>
              </a:tabLst>
            </a:pPr>
            <a:r>
              <a:rPr kumimoji="1" lang="en-US" altLang="en-US" dirty="0">
                <a:latin typeface="Helvetica" pitchFamily="-84" charset="0"/>
              </a:rPr>
              <a:t>Cannot get contiguous space easily</a:t>
            </a:r>
          </a:p>
          <a:p>
            <a:pPr marL="1060450" lvl="1" indent="-407988">
              <a:lnSpc>
                <a:spcPct val="90000"/>
              </a:lnSpc>
              <a:spcBef>
                <a:spcPct val="35000"/>
              </a:spcBef>
              <a:buClr>
                <a:srgbClr val="CC6600"/>
              </a:buClr>
              <a:buSzPct val="80000"/>
              <a:buFont typeface="Monotype Sorts" pitchFamily="-84" charset="2"/>
              <a:buChar char="l"/>
              <a:tabLst>
                <a:tab pos="1874838" algn="l"/>
              </a:tabLst>
            </a:pPr>
            <a:r>
              <a:rPr kumimoji="1" lang="en-US" altLang="en-US" dirty="0">
                <a:latin typeface="Helvetica" pitchFamily="-84" charset="0"/>
              </a:rPr>
              <a:t>No waste of space</a:t>
            </a:r>
          </a:p>
          <a:p>
            <a:pPr marL="1060450" lvl="1" indent="-407988">
              <a:lnSpc>
                <a:spcPct val="90000"/>
              </a:lnSpc>
              <a:spcBef>
                <a:spcPct val="35000"/>
              </a:spcBef>
              <a:buClr>
                <a:srgbClr val="CC6600"/>
              </a:buClr>
              <a:buSzPct val="80000"/>
              <a:buFont typeface="Monotype Sorts" pitchFamily="-84" charset="2"/>
              <a:buChar char="l"/>
              <a:tabLst>
                <a:tab pos="1874838" algn="l"/>
              </a:tabLst>
            </a:pPr>
            <a:r>
              <a:rPr kumimoji="1" lang="en-US" altLang="en-US" dirty="0">
                <a:latin typeface="Helvetica" pitchFamily="-84" charset="0"/>
              </a:rPr>
              <a:t>No need to traverse the entire list (if # free blocks recorded)</a:t>
            </a:r>
          </a:p>
          <a:p>
            <a:pPr marL="1060450" lvl="1" indent="-407988">
              <a:lnSpc>
                <a:spcPct val="90000"/>
              </a:lnSpc>
              <a:spcBef>
                <a:spcPct val="35000"/>
              </a:spcBef>
              <a:buClr>
                <a:srgbClr val="CC6600"/>
              </a:buClr>
              <a:buSzPct val="80000"/>
              <a:buFont typeface="Monotype Sorts" pitchFamily="-84" charset="2"/>
              <a:buChar char="l"/>
              <a:tabLst>
                <a:tab pos="1874838" algn="l"/>
              </a:tabLst>
            </a:pPr>
            <a:endParaRPr kumimoji="1" lang="en-US" altLang="en-US" sz="800" dirty="0">
              <a:latin typeface="Helvetica" pitchFamily="-8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946150" y="182563"/>
            <a:ext cx="8229600" cy="576262"/>
          </a:xfrm>
        </p:spPr>
        <p:txBody>
          <a:bodyPr>
            <a:normAutofit fontScale="90000"/>
          </a:bodyPr>
          <a:lstStyle/>
          <a:p>
            <a:r>
              <a:rPr lang="en-US" altLang="en-US"/>
              <a:t>Free-Space Management (Cont.)</a:t>
            </a:r>
          </a:p>
        </p:txBody>
      </p:sp>
      <p:sp>
        <p:nvSpPr>
          <p:cNvPr id="40963" name="Content Placeholder 2"/>
          <p:cNvSpPr>
            <a:spLocks noGrp="1"/>
          </p:cNvSpPr>
          <p:nvPr>
            <p:ph idx="1"/>
          </p:nvPr>
        </p:nvSpPr>
        <p:spPr>
          <a:xfrm>
            <a:off x="806450" y="1233488"/>
            <a:ext cx="7423150" cy="4530725"/>
          </a:xfrm>
        </p:spPr>
        <p:txBody>
          <a:bodyPr>
            <a:normAutofit fontScale="92500" lnSpcReduction="20000"/>
          </a:bodyPr>
          <a:lstStyle/>
          <a:p>
            <a:pPr>
              <a:lnSpc>
                <a:spcPct val="90000"/>
              </a:lnSpc>
              <a:tabLst>
                <a:tab pos="1311275" algn="l"/>
              </a:tabLst>
            </a:pPr>
            <a:r>
              <a:rPr lang="en-US" altLang="en-US" dirty="0"/>
              <a:t>Grouping </a:t>
            </a:r>
          </a:p>
          <a:p>
            <a:pPr lvl="1">
              <a:lnSpc>
                <a:spcPct val="90000"/>
              </a:lnSpc>
              <a:tabLst>
                <a:tab pos="1311275" algn="l"/>
              </a:tabLst>
            </a:pPr>
            <a:r>
              <a:rPr lang="en-US" altLang="en-US" dirty="0"/>
              <a:t>Modify linked list to store address of next </a:t>
            </a:r>
            <a:r>
              <a:rPr lang="en-US" altLang="en-US" i="1" dirty="0"/>
              <a:t>n-1</a:t>
            </a:r>
            <a:r>
              <a:rPr lang="en-US" altLang="en-US" dirty="0"/>
              <a:t> free blocks in first free block, plus a pointer to next block that contains free-block-pointers (like this one)</a:t>
            </a:r>
          </a:p>
          <a:p>
            <a:pPr>
              <a:lnSpc>
                <a:spcPct val="90000"/>
              </a:lnSpc>
              <a:tabLst>
                <a:tab pos="1311275" algn="l"/>
              </a:tabLst>
            </a:pPr>
            <a:endParaRPr lang="en-US" altLang="en-US" sz="800" dirty="0"/>
          </a:p>
          <a:p>
            <a:pPr>
              <a:lnSpc>
                <a:spcPct val="90000"/>
              </a:lnSpc>
              <a:tabLst>
                <a:tab pos="1311275" algn="l"/>
              </a:tabLst>
            </a:pPr>
            <a:r>
              <a:rPr lang="en-US" altLang="en-US" dirty="0"/>
              <a:t>Counting</a:t>
            </a:r>
          </a:p>
          <a:p>
            <a:pPr lvl="1">
              <a:lnSpc>
                <a:spcPct val="90000"/>
              </a:lnSpc>
              <a:tabLst>
                <a:tab pos="1311275" algn="l"/>
              </a:tabLst>
            </a:pPr>
            <a:r>
              <a:rPr lang="en-US" altLang="en-US" dirty="0"/>
              <a:t>Because space is frequently contiguously used and freed,  with contiguous-allocation allocation, extents, or clustering</a:t>
            </a:r>
          </a:p>
          <a:p>
            <a:pPr lvl="2">
              <a:lnSpc>
                <a:spcPct val="90000"/>
              </a:lnSpc>
              <a:tabLst>
                <a:tab pos="1311275" algn="l"/>
              </a:tabLst>
            </a:pPr>
            <a:r>
              <a:rPr lang="en-US" altLang="en-US" dirty="0"/>
              <a:t>Keep address of first free block and count of following free blocks</a:t>
            </a:r>
          </a:p>
          <a:p>
            <a:pPr lvl="2">
              <a:lnSpc>
                <a:spcPct val="90000"/>
              </a:lnSpc>
              <a:tabLst>
                <a:tab pos="1311275" algn="l"/>
              </a:tabLst>
            </a:pPr>
            <a:r>
              <a:rPr lang="en-US" altLang="en-US" dirty="0"/>
              <a:t>Free space list then has entries containing addresses and counts</a:t>
            </a:r>
          </a:p>
          <a:p>
            <a:pPr>
              <a:tabLst>
                <a:tab pos="1311275" algn="l"/>
              </a:tabLst>
            </a:pPr>
            <a:endParaRPr lang="en-US"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041400" y="166688"/>
            <a:ext cx="7645400" cy="576262"/>
          </a:xfrm>
        </p:spPr>
        <p:txBody>
          <a:bodyPr>
            <a:normAutofit fontScale="90000"/>
          </a:bodyPr>
          <a:lstStyle/>
          <a:p>
            <a:pPr eaLnBrk="1" hangingPunct="1"/>
            <a:r>
              <a:rPr lang="en-US" altLang="en-US"/>
              <a:t>Efficiency and Performance</a:t>
            </a:r>
          </a:p>
        </p:txBody>
      </p:sp>
      <p:sp>
        <p:nvSpPr>
          <p:cNvPr id="43011" name="Rectangle 3"/>
          <p:cNvSpPr>
            <a:spLocks noGrp="1" noChangeArrowheads="1"/>
          </p:cNvSpPr>
          <p:nvPr>
            <p:ph type="body" idx="1"/>
          </p:nvPr>
        </p:nvSpPr>
        <p:spPr>
          <a:xfrm>
            <a:off x="806450" y="1233488"/>
            <a:ext cx="6792913" cy="4530725"/>
          </a:xfrm>
        </p:spPr>
        <p:txBody>
          <a:bodyPr/>
          <a:lstStyle/>
          <a:p>
            <a:r>
              <a:rPr lang="en-US" altLang="en-US"/>
              <a:t>Efficiency dependent on:</a:t>
            </a:r>
          </a:p>
          <a:p>
            <a:pPr lvl="1"/>
            <a:r>
              <a:rPr lang="en-US" altLang="en-US"/>
              <a:t>Disk allocation and directory algorithms</a:t>
            </a:r>
          </a:p>
          <a:p>
            <a:pPr lvl="1"/>
            <a:r>
              <a:rPr lang="en-US" altLang="en-US"/>
              <a:t>Types of data kept in file</a:t>
            </a:r>
            <a:r>
              <a:rPr lang="ja-JP" altLang="en-US"/>
              <a:t>’</a:t>
            </a:r>
            <a:r>
              <a:rPr lang="en-US" altLang="ja-JP"/>
              <a:t>s directory entry</a:t>
            </a:r>
          </a:p>
          <a:p>
            <a:pPr lvl="1"/>
            <a:r>
              <a:rPr lang="en-US" altLang="en-US"/>
              <a:t>Pre-allocation or as-needed allocation of metadata structures</a:t>
            </a:r>
          </a:p>
          <a:p>
            <a:pPr lvl="1"/>
            <a:r>
              <a:rPr lang="en-US" altLang="en-US"/>
              <a:t>Fixed-size or varying-size data structures</a:t>
            </a:r>
            <a:br>
              <a:rPr lang="en-US" altLang="en-US"/>
            </a:br>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246188" y="182563"/>
            <a:ext cx="7645400" cy="576262"/>
          </a:xfrm>
        </p:spPr>
        <p:txBody>
          <a:bodyPr>
            <a:normAutofit fontScale="90000"/>
          </a:bodyPr>
          <a:lstStyle/>
          <a:p>
            <a:pPr eaLnBrk="1" hangingPunct="1"/>
            <a:r>
              <a:rPr lang="en-US" altLang="en-US"/>
              <a:t>Efficiency and Performance (Cont.)</a:t>
            </a:r>
          </a:p>
        </p:txBody>
      </p:sp>
      <p:sp>
        <p:nvSpPr>
          <p:cNvPr id="44035" name="Rectangle 3"/>
          <p:cNvSpPr>
            <a:spLocks noGrp="1" noChangeArrowheads="1"/>
          </p:cNvSpPr>
          <p:nvPr>
            <p:ph type="body" idx="1"/>
          </p:nvPr>
        </p:nvSpPr>
        <p:spPr>
          <a:xfrm>
            <a:off x="806450" y="808038"/>
            <a:ext cx="7727950" cy="5211762"/>
          </a:xfrm>
        </p:spPr>
        <p:txBody>
          <a:bodyPr>
            <a:normAutofit fontScale="85000" lnSpcReduction="20000"/>
          </a:bodyPr>
          <a:lstStyle/>
          <a:p>
            <a:pPr lvl="1"/>
            <a:endParaRPr lang="en-US" altLang="en-US" dirty="0"/>
          </a:p>
          <a:p>
            <a:r>
              <a:rPr lang="en-US" altLang="en-US" dirty="0"/>
              <a:t>Performance</a:t>
            </a:r>
          </a:p>
          <a:p>
            <a:pPr lvl="1"/>
            <a:r>
              <a:rPr lang="en-US" altLang="en-US" dirty="0"/>
              <a:t>Keeping data and metadata close together</a:t>
            </a:r>
          </a:p>
          <a:p>
            <a:pPr lvl="1"/>
            <a:r>
              <a:rPr lang="en-US" altLang="en-US" b="1" dirty="0">
                <a:solidFill>
                  <a:srgbClr val="3366FF"/>
                </a:solidFill>
              </a:rPr>
              <a:t>Buffer cache </a:t>
            </a:r>
            <a:r>
              <a:rPr lang="en-US" altLang="en-US" dirty="0"/>
              <a:t>– separate section of main memory for frequently used blocks</a:t>
            </a:r>
          </a:p>
          <a:p>
            <a:pPr lvl="1"/>
            <a:r>
              <a:rPr lang="en-US" altLang="en-US" b="1" dirty="0">
                <a:solidFill>
                  <a:srgbClr val="3366FF"/>
                </a:solidFill>
              </a:rPr>
              <a:t>Synchronous </a:t>
            </a:r>
            <a:r>
              <a:rPr lang="en-US" altLang="en-US" dirty="0"/>
              <a:t>writes sometimes requested by apps or needed by OS</a:t>
            </a:r>
          </a:p>
          <a:p>
            <a:pPr lvl="2"/>
            <a:r>
              <a:rPr lang="en-US" altLang="en-US" dirty="0"/>
              <a:t>No buffering / caching – writes must hit disk before acknowledgement</a:t>
            </a:r>
          </a:p>
          <a:p>
            <a:pPr lvl="2"/>
            <a:r>
              <a:rPr lang="en-US" altLang="en-US" b="1" dirty="0">
                <a:solidFill>
                  <a:srgbClr val="3366FF"/>
                </a:solidFill>
              </a:rPr>
              <a:t>Asynchronous</a:t>
            </a:r>
            <a:r>
              <a:rPr lang="en-US" altLang="en-US" dirty="0"/>
              <a:t> writes more common, buffer-able, faster</a:t>
            </a:r>
          </a:p>
          <a:p>
            <a:pPr lvl="1"/>
            <a:r>
              <a:rPr lang="en-US" altLang="en-US" b="1" dirty="0">
                <a:solidFill>
                  <a:srgbClr val="3366FF"/>
                </a:solidFill>
              </a:rPr>
              <a:t>Free-behind </a:t>
            </a:r>
            <a:r>
              <a:rPr lang="en-US" altLang="en-US" dirty="0"/>
              <a:t>and </a:t>
            </a:r>
            <a:r>
              <a:rPr lang="en-US" altLang="en-US" b="1" dirty="0">
                <a:solidFill>
                  <a:srgbClr val="3366FF"/>
                </a:solidFill>
              </a:rPr>
              <a:t>read-ahead </a:t>
            </a:r>
            <a:r>
              <a:rPr lang="en-US" altLang="en-US" dirty="0"/>
              <a:t>– techniques to optimize sequential access</a:t>
            </a:r>
          </a:p>
          <a:p>
            <a:pPr lvl="1"/>
            <a:r>
              <a:rPr lang="en-US" altLang="en-US" dirty="0"/>
              <a:t>Reads frequently slower than writes</a:t>
            </a:r>
          </a:p>
          <a:p>
            <a:pPr lvl="1">
              <a:buFont typeface="Monotype Sorts" pitchFamily="-84" charset="2"/>
              <a:buNone/>
            </a:pPr>
            <a:br>
              <a:rPr lang="en-US" altLang="en-US" dirty="0"/>
            </a:br>
            <a:endParaRPr lang="en-US"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Page Cache</a:t>
            </a:r>
          </a:p>
        </p:txBody>
      </p:sp>
      <p:sp>
        <p:nvSpPr>
          <p:cNvPr id="45059" name="Rectangle 3"/>
          <p:cNvSpPr>
            <a:spLocks noGrp="1" noChangeArrowheads="1"/>
          </p:cNvSpPr>
          <p:nvPr>
            <p:ph type="body" idx="1"/>
          </p:nvPr>
        </p:nvSpPr>
        <p:spPr>
          <a:xfrm>
            <a:off x="885825" y="1233488"/>
            <a:ext cx="7675563" cy="4530725"/>
          </a:xfrm>
        </p:spPr>
        <p:txBody>
          <a:bodyPr>
            <a:normAutofit fontScale="92500" lnSpcReduction="20000"/>
          </a:bodyPr>
          <a:lstStyle/>
          <a:p>
            <a:r>
              <a:rPr lang="en-US" altLang="en-US" dirty="0"/>
              <a:t>A </a:t>
            </a:r>
            <a:r>
              <a:rPr lang="en-US" altLang="en-US" b="1" dirty="0">
                <a:solidFill>
                  <a:srgbClr val="3366FF"/>
                </a:solidFill>
              </a:rPr>
              <a:t>page cache</a:t>
            </a:r>
            <a:r>
              <a:rPr lang="en-US" altLang="en-US" dirty="0">
                <a:solidFill>
                  <a:srgbClr val="3366FF"/>
                </a:solidFill>
              </a:rPr>
              <a:t> </a:t>
            </a:r>
            <a:r>
              <a:rPr lang="en-US" altLang="en-US" dirty="0"/>
              <a:t>caches pages rather than disk blocks using virtual memory techniques and addresses</a:t>
            </a:r>
          </a:p>
          <a:p>
            <a:endParaRPr lang="en-US" altLang="en-US" dirty="0"/>
          </a:p>
          <a:p>
            <a:r>
              <a:rPr lang="en-US" altLang="en-US" dirty="0"/>
              <a:t>Memory-mapped I/O uses a page cache</a:t>
            </a:r>
          </a:p>
          <a:p>
            <a:endParaRPr lang="en-US" altLang="en-US" dirty="0"/>
          </a:p>
          <a:p>
            <a:r>
              <a:rPr lang="en-US" altLang="en-US" dirty="0"/>
              <a:t>Routine I/O through the file system uses the buffer (disk) cache</a:t>
            </a:r>
          </a:p>
          <a:p>
            <a:endParaRPr lang="en-US" altLang="en-US" dirty="0"/>
          </a:p>
          <a:p>
            <a:r>
              <a:rPr lang="en-US" altLang="en-US" dirty="0"/>
              <a:t>This leads to the following figure</a:t>
            </a:r>
          </a:p>
          <a:p>
            <a:endParaRPr lang="en-US" altLang="en-US" dirty="0"/>
          </a:p>
          <a:p>
            <a:endParaRPr lang="en-US"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157288" y="214313"/>
            <a:ext cx="7577137" cy="576262"/>
          </a:xfrm>
        </p:spPr>
        <p:txBody>
          <a:bodyPr>
            <a:normAutofit fontScale="90000"/>
          </a:bodyPr>
          <a:lstStyle/>
          <a:p>
            <a:pPr eaLnBrk="1" hangingPunct="1"/>
            <a:r>
              <a:rPr lang="en-US" altLang="en-US"/>
              <a:t>I/O Without a Unified Buffer Cache</a:t>
            </a:r>
            <a:endParaRPr lang="en-US" altLang="en-US" sz="2400"/>
          </a:p>
        </p:txBody>
      </p:sp>
      <p:pic>
        <p:nvPicPr>
          <p:cNvPr id="46083" name="Picture 6"/>
          <p:cNvPicPr>
            <a:picLocks noChangeAspect="1" noChangeArrowheads="1"/>
          </p:cNvPicPr>
          <p:nvPr/>
        </p:nvPicPr>
        <p:blipFill>
          <a:blip r:embed="rId3"/>
          <a:srcRect/>
          <a:stretch>
            <a:fillRect/>
          </a:stretch>
        </p:blipFill>
        <p:spPr bwMode="auto">
          <a:xfrm>
            <a:off x="2365375" y="1219200"/>
            <a:ext cx="4935538" cy="4310063"/>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76300" y="214313"/>
            <a:ext cx="7810500" cy="576262"/>
          </a:xfrm>
        </p:spPr>
        <p:txBody>
          <a:bodyPr>
            <a:normAutofit fontScale="90000"/>
          </a:bodyPr>
          <a:lstStyle/>
          <a:p>
            <a:pPr eaLnBrk="1" hangingPunct="1"/>
            <a:r>
              <a:rPr lang="en-US" altLang="en-US"/>
              <a:t>Unified Buffer Cache</a:t>
            </a:r>
          </a:p>
        </p:txBody>
      </p:sp>
      <p:sp>
        <p:nvSpPr>
          <p:cNvPr id="47107" name="Rectangle 3"/>
          <p:cNvSpPr>
            <a:spLocks noGrp="1" noChangeArrowheads="1"/>
          </p:cNvSpPr>
          <p:nvPr>
            <p:ph type="body" idx="1"/>
          </p:nvPr>
        </p:nvSpPr>
        <p:spPr>
          <a:xfrm>
            <a:off x="806450" y="1233488"/>
            <a:ext cx="6918325" cy="4530725"/>
          </a:xfrm>
        </p:spPr>
        <p:txBody>
          <a:bodyPr/>
          <a:lstStyle/>
          <a:p>
            <a:r>
              <a:rPr lang="en-US" altLang="en-US"/>
              <a:t>A </a:t>
            </a:r>
            <a:r>
              <a:rPr lang="en-US" altLang="en-US" b="1">
                <a:solidFill>
                  <a:srgbClr val="3366FF"/>
                </a:solidFill>
              </a:rPr>
              <a:t>unified buffer cache </a:t>
            </a:r>
            <a:r>
              <a:rPr lang="en-US" altLang="en-US"/>
              <a:t>uses the same page cache to cache both memory-mapped pages and ordinary file system I/O to avoid </a:t>
            </a:r>
            <a:r>
              <a:rPr lang="en-US" altLang="en-US" b="1">
                <a:solidFill>
                  <a:srgbClr val="3366FF"/>
                </a:solidFill>
              </a:rPr>
              <a:t>double caching</a:t>
            </a:r>
          </a:p>
          <a:p>
            <a:endParaRPr lang="en-US" altLang="en-US" b="1">
              <a:solidFill>
                <a:srgbClr val="3366FF"/>
              </a:solidFill>
            </a:endParaRPr>
          </a:p>
          <a:p>
            <a:pPr marL="341313" lvl="1" indent="-341313">
              <a:buClr>
                <a:srgbClr val="993300"/>
              </a:buClr>
              <a:buSzPct val="90000"/>
              <a:buFont typeface="Monotype Sorts" pitchFamily="-84" charset="2"/>
              <a:buChar char="n"/>
            </a:pPr>
            <a:r>
              <a:rPr lang="en-US" altLang="en-US"/>
              <a:t>But which caches get priority, and what replacement algorithms to use?</a:t>
            </a:r>
          </a:p>
          <a:p>
            <a:endParaRPr lang="en-US"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012825" y="277813"/>
            <a:ext cx="7673975" cy="576262"/>
          </a:xfrm>
        </p:spPr>
        <p:txBody>
          <a:bodyPr>
            <a:normAutofit fontScale="90000"/>
          </a:bodyPr>
          <a:lstStyle/>
          <a:p>
            <a:pPr eaLnBrk="1" hangingPunct="1"/>
            <a:r>
              <a:rPr lang="en-US" altLang="en-US"/>
              <a:t>I/O Using a Unified Buffer Cache</a:t>
            </a:r>
            <a:endParaRPr lang="en-US" altLang="en-US" sz="2400"/>
          </a:p>
        </p:txBody>
      </p:sp>
      <p:pic>
        <p:nvPicPr>
          <p:cNvPr id="48131" name="Picture 5"/>
          <p:cNvPicPr>
            <a:picLocks noChangeAspect="1" noChangeArrowheads="1"/>
          </p:cNvPicPr>
          <p:nvPr/>
        </p:nvPicPr>
        <p:blipFill>
          <a:blip r:embed="rId3"/>
          <a:srcRect/>
          <a:stretch>
            <a:fillRect/>
          </a:stretch>
        </p:blipFill>
        <p:spPr bwMode="auto">
          <a:xfrm>
            <a:off x="1924050" y="1227138"/>
            <a:ext cx="5591175" cy="419258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738188" y="155575"/>
            <a:ext cx="7948612" cy="576263"/>
          </a:xfrm>
        </p:spPr>
        <p:txBody>
          <a:bodyPr>
            <a:normAutofit fontScale="90000"/>
          </a:bodyPr>
          <a:lstStyle/>
          <a:p>
            <a:pPr eaLnBrk="1" hangingPunct="1"/>
            <a:r>
              <a:rPr lang="en-US" altLang="en-US"/>
              <a:t>Storage Area Network</a:t>
            </a:r>
          </a:p>
        </p:txBody>
      </p:sp>
      <p:sp>
        <p:nvSpPr>
          <p:cNvPr id="26626" name="Rectangle 3"/>
          <p:cNvSpPr>
            <a:spLocks noGrp="1" noChangeArrowheads="1"/>
          </p:cNvSpPr>
          <p:nvPr>
            <p:ph type="body" idx="1"/>
          </p:nvPr>
        </p:nvSpPr>
        <p:spPr>
          <a:xfrm>
            <a:off x="806450" y="1233488"/>
            <a:ext cx="7732713" cy="4530725"/>
          </a:xfrm>
        </p:spPr>
        <p:txBody>
          <a:bodyPr/>
          <a:lstStyle/>
          <a:p>
            <a:r>
              <a:rPr lang="en-US" altLang="en-US"/>
              <a:t>Common in large storage environments</a:t>
            </a:r>
            <a:endParaRPr lang="en-US" altLang="en-US" sz="800"/>
          </a:p>
          <a:p>
            <a:r>
              <a:rPr lang="en-US" altLang="en-US"/>
              <a:t>Multiple hosts attached to multiple storage arrays - flexible</a:t>
            </a:r>
          </a:p>
        </p:txBody>
      </p:sp>
      <p:pic>
        <p:nvPicPr>
          <p:cNvPr id="26627" name="Picture 1" descr="10_03.pdf"/>
          <p:cNvPicPr>
            <a:picLocks noChangeAspect="1"/>
          </p:cNvPicPr>
          <p:nvPr/>
        </p:nvPicPr>
        <p:blipFill>
          <a:blip r:embed="rId3"/>
          <a:srcRect/>
          <a:stretch>
            <a:fillRect/>
          </a:stretch>
        </p:blipFill>
        <p:spPr bwMode="auto">
          <a:xfrm>
            <a:off x="1574800" y="3190875"/>
            <a:ext cx="5614988" cy="2905125"/>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Recovery</a:t>
            </a:r>
          </a:p>
        </p:txBody>
      </p:sp>
      <p:sp>
        <p:nvSpPr>
          <p:cNvPr id="49155" name="Rectangle 3"/>
          <p:cNvSpPr>
            <a:spLocks noGrp="1" noChangeArrowheads="1"/>
          </p:cNvSpPr>
          <p:nvPr>
            <p:ph type="body" idx="1"/>
          </p:nvPr>
        </p:nvSpPr>
        <p:spPr>
          <a:xfrm>
            <a:off x="806450" y="1233488"/>
            <a:ext cx="7077075" cy="4530725"/>
          </a:xfrm>
        </p:spPr>
        <p:txBody>
          <a:bodyPr>
            <a:normAutofit fontScale="85000" lnSpcReduction="10000"/>
          </a:bodyPr>
          <a:lstStyle/>
          <a:p>
            <a:r>
              <a:rPr lang="en-US" altLang="en-US" b="1">
                <a:solidFill>
                  <a:srgbClr val="3366FF"/>
                </a:solidFill>
              </a:rPr>
              <a:t>Consistency checking</a:t>
            </a:r>
            <a:r>
              <a:rPr lang="en-US" altLang="en-US">
                <a:solidFill>
                  <a:srgbClr val="3366FF"/>
                </a:solidFill>
              </a:rPr>
              <a:t> </a:t>
            </a:r>
            <a:r>
              <a:rPr lang="en-US" altLang="en-US"/>
              <a:t>– compares data in directory structure with data blocks on disk, and tries to fix inconsistencies</a:t>
            </a:r>
          </a:p>
          <a:p>
            <a:pPr lvl="1"/>
            <a:r>
              <a:rPr lang="en-US" altLang="en-US"/>
              <a:t>Can be slow and sometimes fails</a:t>
            </a:r>
            <a:br>
              <a:rPr lang="en-US" altLang="en-US"/>
            </a:br>
            <a:endParaRPr lang="en-US" altLang="en-US"/>
          </a:p>
          <a:p>
            <a:r>
              <a:rPr lang="en-US" altLang="en-US"/>
              <a:t>Use system programs to </a:t>
            </a:r>
            <a:r>
              <a:rPr lang="en-US" altLang="en-US" b="1">
                <a:solidFill>
                  <a:srgbClr val="3366FF"/>
                </a:solidFill>
              </a:rPr>
              <a:t>back up</a:t>
            </a:r>
            <a:r>
              <a:rPr lang="en-US" altLang="en-US">
                <a:solidFill>
                  <a:srgbClr val="3366FF"/>
                </a:solidFill>
              </a:rPr>
              <a:t> </a:t>
            </a:r>
            <a:r>
              <a:rPr lang="en-US" altLang="en-US"/>
              <a:t>data from disk to another storage device (magnetic tape, other magnetic disk, optical)</a:t>
            </a:r>
            <a:br>
              <a:rPr lang="en-US" altLang="en-US"/>
            </a:br>
            <a:endParaRPr lang="en-US" altLang="en-US"/>
          </a:p>
          <a:p>
            <a:r>
              <a:rPr lang="en-US" altLang="en-US"/>
              <a:t>Recover lost file or disk by </a:t>
            </a:r>
            <a:r>
              <a:rPr lang="en-US" altLang="en-US" b="1">
                <a:solidFill>
                  <a:srgbClr val="3366FF"/>
                </a:solidFill>
              </a:rPr>
              <a:t>restoring</a:t>
            </a:r>
            <a:r>
              <a:rPr lang="en-US" altLang="en-US">
                <a:solidFill>
                  <a:srgbClr val="3366FF"/>
                </a:solidFill>
              </a:rPr>
              <a:t> </a:t>
            </a:r>
            <a:r>
              <a:rPr lang="en-US" altLang="en-US"/>
              <a:t>data from backup</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177925" y="230188"/>
            <a:ext cx="7508875" cy="576262"/>
          </a:xfrm>
        </p:spPr>
        <p:txBody>
          <a:bodyPr>
            <a:normAutofit fontScale="90000"/>
          </a:bodyPr>
          <a:lstStyle/>
          <a:p>
            <a:pPr eaLnBrk="1" hangingPunct="1"/>
            <a:r>
              <a:rPr lang="en-US" altLang="en-US"/>
              <a:t>Log Structured File Systems</a:t>
            </a:r>
          </a:p>
        </p:txBody>
      </p:sp>
      <p:sp>
        <p:nvSpPr>
          <p:cNvPr id="50179" name="Rectangle 3"/>
          <p:cNvSpPr>
            <a:spLocks noGrp="1" noChangeArrowheads="1"/>
          </p:cNvSpPr>
          <p:nvPr>
            <p:ph type="body" idx="1"/>
          </p:nvPr>
        </p:nvSpPr>
        <p:spPr>
          <a:xfrm>
            <a:off x="857250" y="1058863"/>
            <a:ext cx="7448550" cy="5265737"/>
          </a:xfrm>
        </p:spPr>
        <p:txBody>
          <a:bodyPr>
            <a:normAutofit fontScale="70000" lnSpcReduction="20000"/>
          </a:bodyPr>
          <a:lstStyle/>
          <a:p>
            <a:r>
              <a:rPr lang="en-US" altLang="en-US" b="1" dirty="0">
                <a:solidFill>
                  <a:srgbClr val="3366FF"/>
                </a:solidFill>
              </a:rPr>
              <a:t>Log structured</a:t>
            </a:r>
            <a:r>
              <a:rPr lang="en-US" altLang="en-US" dirty="0">
                <a:solidFill>
                  <a:srgbClr val="3366FF"/>
                </a:solidFill>
              </a:rPr>
              <a:t> </a:t>
            </a:r>
            <a:r>
              <a:rPr lang="en-US" altLang="en-US" dirty="0"/>
              <a:t>(or </a:t>
            </a:r>
            <a:r>
              <a:rPr lang="en-US" altLang="en-US" b="1" dirty="0">
                <a:solidFill>
                  <a:srgbClr val="3366FF"/>
                </a:solidFill>
              </a:rPr>
              <a:t>journaling</a:t>
            </a:r>
            <a:r>
              <a:rPr lang="en-US" altLang="en-US" dirty="0"/>
              <a:t>) file systems record each metadata update to the file system as a </a:t>
            </a:r>
            <a:r>
              <a:rPr lang="en-US" altLang="en-US" b="1" dirty="0">
                <a:solidFill>
                  <a:srgbClr val="3366FF"/>
                </a:solidFill>
              </a:rPr>
              <a:t>transaction</a:t>
            </a:r>
            <a:endParaRPr lang="en-US" altLang="en-US" sz="800" dirty="0"/>
          </a:p>
          <a:p>
            <a:r>
              <a:rPr lang="en-US" altLang="en-US" dirty="0"/>
              <a:t>All transactions are written to a log</a:t>
            </a:r>
          </a:p>
          <a:p>
            <a:pPr lvl="1"/>
            <a:r>
              <a:rPr lang="en-US" altLang="en-US" dirty="0"/>
              <a:t> A transaction is considered committed once it is written to the log (sequentially)</a:t>
            </a:r>
          </a:p>
          <a:p>
            <a:pPr lvl="1"/>
            <a:r>
              <a:rPr lang="en-US" altLang="en-US" dirty="0"/>
              <a:t>Sometimes to a separate device or section of disk</a:t>
            </a:r>
          </a:p>
          <a:p>
            <a:pPr lvl="1"/>
            <a:r>
              <a:rPr lang="en-US" altLang="en-US" dirty="0"/>
              <a:t>However, the file system may not yet be updated</a:t>
            </a:r>
            <a:endParaRPr lang="en-US" altLang="en-US" sz="800" dirty="0"/>
          </a:p>
          <a:p>
            <a:r>
              <a:rPr lang="en-US" altLang="en-US" dirty="0"/>
              <a:t>The transactions in the log are asynchronously written to the file system structures</a:t>
            </a:r>
          </a:p>
          <a:p>
            <a:pPr lvl="1"/>
            <a:r>
              <a:rPr lang="en-US" altLang="en-US" dirty="0"/>
              <a:t> When the file system structures are modified, the transaction is removed from the log</a:t>
            </a:r>
            <a:endParaRPr lang="en-US" altLang="en-US" sz="800" dirty="0"/>
          </a:p>
          <a:p>
            <a:r>
              <a:rPr lang="en-US" altLang="en-US" dirty="0"/>
              <a:t>If the file system crashes, all remaining transactions in the log must still be performed</a:t>
            </a:r>
          </a:p>
          <a:p>
            <a:r>
              <a:rPr lang="en-US" altLang="en-US" dirty="0"/>
              <a:t>Faster recovery from crash, removes chance of inconsistency of metadata</a:t>
            </a:r>
          </a:p>
          <a:p>
            <a:endParaRPr lang="en-US" altLang="en-US" dirty="0"/>
          </a:p>
          <a:p>
            <a:endParaRPr lang="en-US"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127000"/>
            <a:ext cx="8229600" cy="576263"/>
          </a:xfrm>
        </p:spPr>
        <p:txBody>
          <a:bodyPr>
            <a:normAutofit fontScale="90000"/>
          </a:bodyPr>
          <a:lstStyle/>
          <a:p>
            <a:r>
              <a:rPr lang="en-US" altLang="en-US"/>
              <a:t>Overview</a:t>
            </a:r>
          </a:p>
        </p:txBody>
      </p:sp>
      <p:sp>
        <p:nvSpPr>
          <p:cNvPr id="6147" name="Content Placeholder 2"/>
          <p:cNvSpPr>
            <a:spLocks noGrp="1"/>
          </p:cNvSpPr>
          <p:nvPr>
            <p:ph idx="1"/>
          </p:nvPr>
        </p:nvSpPr>
        <p:spPr>
          <a:xfrm>
            <a:off x="820738" y="1165225"/>
            <a:ext cx="7258050" cy="4530725"/>
          </a:xfrm>
        </p:spPr>
        <p:txBody>
          <a:bodyPr>
            <a:normAutofit fontScale="85000" lnSpcReduction="20000"/>
          </a:bodyPr>
          <a:lstStyle/>
          <a:p>
            <a:r>
              <a:rPr lang="en-US" altLang="en-US"/>
              <a:t>I/O management is a major component of operating system design and operation</a:t>
            </a:r>
          </a:p>
          <a:p>
            <a:pPr lvl="1"/>
            <a:r>
              <a:rPr lang="en-US" altLang="en-US"/>
              <a:t>Important aspect of computer operation</a:t>
            </a:r>
          </a:p>
          <a:p>
            <a:pPr lvl="1"/>
            <a:r>
              <a:rPr lang="en-US" altLang="en-US"/>
              <a:t>I/O devices vary greatly</a:t>
            </a:r>
          </a:p>
          <a:p>
            <a:pPr lvl="1"/>
            <a:r>
              <a:rPr lang="en-US" altLang="en-US"/>
              <a:t>Various methods to control them</a:t>
            </a:r>
          </a:p>
          <a:p>
            <a:pPr lvl="1"/>
            <a:r>
              <a:rPr lang="en-US" altLang="en-US"/>
              <a:t>Performance management </a:t>
            </a:r>
          </a:p>
          <a:p>
            <a:pPr lvl="1"/>
            <a:r>
              <a:rPr lang="en-US" altLang="en-US"/>
              <a:t>New types of devices frequent</a:t>
            </a:r>
          </a:p>
          <a:p>
            <a:r>
              <a:rPr lang="en-US" altLang="en-US"/>
              <a:t>Ports, busses, device controllers connect to various devices</a:t>
            </a:r>
          </a:p>
          <a:p>
            <a:r>
              <a:rPr lang="en-US" altLang="en-US" b="1">
                <a:solidFill>
                  <a:srgbClr val="3366FF"/>
                </a:solidFill>
              </a:rPr>
              <a:t>Device drivers </a:t>
            </a:r>
            <a:r>
              <a:rPr lang="en-US" altLang="en-US"/>
              <a:t>encapsulate device details</a:t>
            </a:r>
          </a:p>
          <a:p>
            <a:pPr lvl="1"/>
            <a:r>
              <a:rPr lang="en-US" altLang="en-US"/>
              <a:t>Present uniform device-access interface to I/O subsystem</a:t>
            </a:r>
          </a:p>
          <a:p>
            <a:pPr lvl="1"/>
            <a:endParaRPr lang="en-US" altLang="en-US"/>
          </a:p>
          <a:p>
            <a:pPr lvl="1"/>
            <a:endParaRPr lang="en-US" altLang="en-US"/>
          </a:p>
          <a:p>
            <a:pPr lvl="1">
              <a:buFont typeface="Monotype Sorts" pitchFamily="-84" charset="2"/>
              <a:buNone/>
            </a:pPr>
            <a:endParaRPr lang="en-US"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01675" y="114300"/>
            <a:ext cx="7985125" cy="576263"/>
          </a:xfrm>
        </p:spPr>
        <p:txBody>
          <a:bodyPr>
            <a:normAutofit fontScale="90000"/>
          </a:bodyPr>
          <a:lstStyle/>
          <a:p>
            <a:pPr eaLnBrk="1" hangingPunct="1"/>
            <a:r>
              <a:rPr lang="en-US" altLang="en-US"/>
              <a:t>I/O Hardware</a:t>
            </a:r>
          </a:p>
        </p:txBody>
      </p:sp>
      <p:sp>
        <p:nvSpPr>
          <p:cNvPr id="7171" name="Rectangle 3"/>
          <p:cNvSpPr>
            <a:spLocks noGrp="1" noChangeArrowheads="1"/>
          </p:cNvSpPr>
          <p:nvPr>
            <p:ph type="body" idx="1"/>
          </p:nvPr>
        </p:nvSpPr>
        <p:spPr>
          <a:xfrm>
            <a:off x="820738" y="1055688"/>
            <a:ext cx="7586662" cy="5018087"/>
          </a:xfrm>
        </p:spPr>
        <p:txBody>
          <a:bodyPr>
            <a:normAutofit lnSpcReduction="10000"/>
          </a:bodyPr>
          <a:lstStyle/>
          <a:p>
            <a:r>
              <a:rPr lang="en-US" altLang="en-US"/>
              <a:t>Incredible variety of I/O devices</a:t>
            </a:r>
          </a:p>
          <a:p>
            <a:pPr lvl="1"/>
            <a:r>
              <a:rPr lang="en-US" altLang="en-US" sz="1600"/>
              <a:t>Storage</a:t>
            </a:r>
          </a:p>
          <a:p>
            <a:pPr lvl="1"/>
            <a:r>
              <a:rPr lang="en-US" altLang="en-US" sz="1600"/>
              <a:t>Transmission</a:t>
            </a:r>
          </a:p>
          <a:p>
            <a:pPr lvl="1"/>
            <a:r>
              <a:rPr lang="en-US" altLang="en-US" sz="1600"/>
              <a:t>Human-interface</a:t>
            </a:r>
          </a:p>
          <a:p>
            <a:r>
              <a:rPr lang="en-US" altLang="en-US"/>
              <a:t>Common concepts – signals from I/O devices interface with computer</a:t>
            </a:r>
          </a:p>
          <a:p>
            <a:pPr lvl="1"/>
            <a:r>
              <a:rPr lang="en-US" altLang="en-US" sz="1600" b="1">
                <a:solidFill>
                  <a:srgbClr val="3366FF"/>
                </a:solidFill>
              </a:rPr>
              <a:t>Port </a:t>
            </a:r>
            <a:r>
              <a:rPr lang="en-US" altLang="en-US" sz="1600"/>
              <a:t>– connection point for device</a:t>
            </a:r>
          </a:p>
          <a:p>
            <a:pPr lvl="1"/>
            <a:r>
              <a:rPr lang="en-US" altLang="en-US" sz="1600" b="1">
                <a:solidFill>
                  <a:srgbClr val="3366FF"/>
                </a:solidFill>
              </a:rPr>
              <a:t>Bus</a:t>
            </a:r>
            <a:r>
              <a:rPr lang="en-US" altLang="en-US" sz="1600"/>
              <a:t> - </a:t>
            </a:r>
            <a:r>
              <a:rPr lang="en-US" altLang="en-US" sz="1600" b="1">
                <a:solidFill>
                  <a:srgbClr val="3366FF"/>
                </a:solidFill>
              </a:rPr>
              <a:t>daisy chain</a:t>
            </a:r>
            <a:r>
              <a:rPr lang="en-US" altLang="en-US" sz="1600">
                <a:solidFill>
                  <a:srgbClr val="3366FF"/>
                </a:solidFill>
              </a:rPr>
              <a:t> </a:t>
            </a:r>
            <a:r>
              <a:rPr lang="en-US" altLang="en-US" sz="1600"/>
              <a:t>or shared direct access</a:t>
            </a:r>
          </a:p>
          <a:p>
            <a:pPr lvl="2"/>
            <a:r>
              <a:rPr lang="en-US" altLang="en-US" sz="1600" b="1">
                <a:solidFill>
                  <a:srgbClr val="3366FF"/>
                </a:solidFill>
              </a:rPr>
              <a:t>PCI</a:t>
            </a:r>
            <a:r>
              <a:rPr lang="en-US" altLang="en-US" sz="1600"/>
              <a:t> bus common in PCs and servers, PCI Express (</a:t>
            </a:r>
            <a:r>
              <a:rPr lang="en-US" altLang="en-US" sz="1600" b="1">
                <a:solidFill>
                  <a:srgbClr val="3366FF"/>
                </a:solidFill>
              </a:rPr>
              <a:t>PCIe</a:t>
            </a:r>
            <a:r>
              <a:rPr lang="en-US" altLang="en-US" sz="1600"/>
              <a:t>) </a:t>
            </a:r>
          </a:p>
          <a:p>
            <a:pPr lvl="2"/>
            <a:r>
              <a:rPr lang="en-US" altLang="en-US" sz="1600" b="1">
                <a:solidFill>
                  <a:srgbClr val="3366FF"/>
                </a:solidFill>
              </a:rPr>
              <a:t>expansion</a:t>
            </a:r>
            <a:r>
              <a:rPr lang="en-US" altLang="en-US" sz="1600"/>
              <a:t> </a:t>
            </a:r>
            <a:r>
              <a:rPr lang="en-US" altLang="en-US" sz="1600" b="1">
                <a:solidFill>
                  <a:srgbClr val="3366FF"/>
                </a:solidFill>
              </a:rPr>
              <a:t>bus</a:t>
            </a:r>
            <a:r>
              <a:rPr lang="en-US" altLang="en-US" sz="1600"/>
              <a:t> connects relatively slow devices</a:t>
            </a:r>
          </a:p>
          <a:p>
            <a:pPr lvl="1"/>
            <a:r>
              <a:rPr lang="en-US" altLang="en-US" sz="1600" b="1">
                <a:solidFill>
                  <a:srgbClr val="3366FF"/>
                </a:solidFill>
              </a:rPr>
              <a:t>Controller</a:t>
            </a:r>
            <a:r>
              <a:rPr lang="en-US" altLang="en-US" sz="1600"/>
              <a:t> (</a:t>
            </a:r>
            <a:r>
              <a:rPr lang="en-US" altLang="en-US" sz="1600" b="1">
                <a:solidFill>
                  <a:srgbClr val="3366FF"/>
                </a:solidFill>
              </a:rPr>
              <a:t>host adapter</a:t>
            </a:r>
            <a:r>
              <a:rPr lang="en-US" altLang="en-US" sz="1600"/>
              <a:t>) – electronics that operate port, bus, device</a:t>
            </a:r>
          </a:p>
          <a:p>
            <a:pPr lvl="2"/>
            <a:r>
              <a:rPr lang="en-US" altLang="en-US" sz="1600"/>
              <a:t>Sometimes integrated</a:t>
            </a:r>
          </a:p>
          <a:p>
            <a:pPr lvl="2"/>
            <a:r>
              <a:rPr lang="en-US" altLang="en-US" sz="1600"/>
              <a:t>Sometimes separate circuit board (host adapter)</a:t>
            </a:r>
          </a:p>
          <a:p>
            <a:pPr lvl="2"/>
            <a:r>
              <a:rPr lang="en-US" altLang="en-US" sz="1600"/>
              <a:t>Contains processor, microcode, private memory, bus controller, etc</a:t>
            </a:r>
          </a:p>
          <a:p>
            <a:pPr lvl="3"/>
            <a:r>
              <a:rPr lang="en-US" altLang="en-US" sz="1600"/>
              <a:t>Some talk to per-device controller with bus controller, microcode, memory, etc</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a:xfrm>
            <a:off x="758825" y="127000"/>
            <a:ext cx="7927975" cy="576263"/>
          </a:xfrm>
        </p:spPr>
        <p:txBody>
          <a:bodyPr>
            <a:normAutofit fontScale="90000"/>
          </a:bodyPr>
          <a:lstStyle/>
          <a:p>
            <a:pPr eaLnBrk="1" hangingPunct="1"/>
            <a:r>
              <a:rPr lang="en-US" altLang="en-US"/>
              <a:t>A Typical PC Bus Structure</a:t>
            </a:r>
            <a:endParaRPr lang="en-US" altLang="en-US" sz="2400"/>
          </a:p>
        </p:txBody>
      </p:sp>
      <p:pic>
        <p:nvPicPr>
          <p:cNvPr id="8195" name="Picture 1030"/>
          <p:cNvPicPr>
            <a:picLocks noChangeAspect="1" noChangeArrowheads="1"/>
          </p:cNvPicPr>
          <p:nvPr/>
        </p:nvPicPr>
        <p:blipFill>
          <a:blip r:embed="rId3"/>
          <a:srcRect/>
          <a:stretch>
            <a:fillRect/>
          </a:stretch>
        </p:blipFill>
        <p:spPr bwMode="auto">
          <a:xfrm>
            <a:off x="1817688" y="1228725"/>
            <a:ext cx="5727700" cy="4403725"/>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55575"/>
            <a:ext cx="8229600" cy="576263"/>
          </a:xfrm>
        </p:spPr>
        <p:txBody>
          <a:bodyPr>
            <a:normAutofit fontScale="90000"/>
          </a:bodyPr>
          <a:lstStyle/>
          <a:p>
            <a:r>
              <a:rPr lang="en-US" altLang="en-US"/>
              <a:t>I/O Hardware (Cont.)</a:t>
            </a:r>
          </a:p>
        </p:txBody>
      </p:sp>
      <p:sp>
        <p:nvSpPr>
          <p:cNvPr id="9219" name="Content Placeholder 2"/>
          <p:cNvSpPr>
            <a:spLocks noGrp="1"/>
          </p:cNvSpPr>
          <p:nvPr>
            <p:ph idx="1"/>
          </p:nvPr>
        </p:nvSpPr>
        <p:spPr>
          <a:xfrm>
            <a:off x="820738" y="1069975"/>
            <a:ext cx="7026275" cy="4530725"/>
          </a:xfrm>
        </p:spPr>
        <p:txBody>
          <a:bodyPr>
            <a:normAutofit fontScale="77500" lnSpcReduction="20000"/>
          </a:bodyPr>
          <a:lstStyle/>
          <a:p>
            <a:r>
              <a:rPr lang="en-US" altLang="en-US"/>
              <a:t>I/O instructions control devices</a:t>
            </a:r>
          </a:p>
          <a:p>
            <a:r>
              <a:rPr lang="en-US" altLang="en-US"/>
              <a:t>Devices usually have registers where device driver places commands, addresses, and data to write, or read data from registers after command execution</a:t>
            </a:r>
          </a:p>
          <a:p>
            <a:pPr lvl="1"/>
            <a:r>
              <a:rPr lang="en-US" altLang="en-US"/>
              <a:t>Data-in register, data-out register, status register, control register</a:t>
            </a:r>
          </a:p>
          <a:p>
            <a:pPr lvl="1"/>
            <a:r>
              <a:rPr lang="en-US" altLang="en-US"/>
              <a:t>Typically 1-4 bytes, or FIFO buffer</a:t>
            </a:r>
          </a:p>
          <a:p>
            <a:r>
              <a:rPr lang="en-US" altLang="en-US"/>
              <a:t>Devices have addresses, used by </a:t>
            </a:r>
          </a:p>
          <a:p>
            <a:pPr lvl="1"/>
            <a:r>
              <a:rPr lang="en-US" altLang="en-US"/>
              <a:t>Direct I/O instructions</a:t>
            </a:r>
          </a:p>
          <a:p>
            <a:pPr lvl="1"/>
            <a:r>
              <a:rPr lang="en-US" altLang="en-US" b="1">
                <a:solidFill>
                  <a:srgbClr val="3366FF"/>
                </a:solidFill>
              </a:rPr>
              <a:t>Memory-mapped I/O</a:t>
            </a:r>
          </a:p>
          <a:p>
            <a:pPr lvl="2"/>
            <a:r>
              <a:rPr lang="en-US" altLang="en-US">
                <a:solidFill>
                  <a:srgbClr val="000000"/>
                </a:solidFill>
              </a:rPr>
              <a:t>Device data and command registers mapped to processor address space</a:t>
            </a:r>
          </a:p>
          <a:p>
            <a:pPr lvl="2"/>
            <a:r>
              <a:rPr lang="en-US" altLang="en-US">
                <a:solidFill>
                  <a:srgbClr val="000000"/>
                </a:solidFill>
              </a:rPr>
              <a:t>Especially for large address spaces (graphics)</a:t>
            </a:r>
          </a:p>
          <a:p>
            <a:endParaRPr lang="en-US"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298575" y="127000"/>
            <a:ext cx="7620000" cy="576263"/>
          </a:xfrm>
        </p:spPr>
        <p:txBody>
          <a:bodyPr/>
          <a:lstStyle/>
          <a:p>
            <a:pPr eaLnBrk="1" hangingPunct="1"/>
            <a:r>
              <a:rPr lang="en-US" altLang="en-US" sz="2800"/>
              <a:t>Device I/O Port Locations on PCs (partial)</a:t>
            </a:r>
          </a:p>
        </p:txBody>
      </p:sp>
      <p:pic>
        <p:nvPicPr>
          <p:cNvPr id="10243" name="Picture 6"/>
          <p:cNvPicPr>
            <a:picLocks noChangeAspect="1" noChangeArrowheads="1"/>
          </p:cNvPicPr>
          <p:nvPr/>
        </p:nvPicPr>
        <p:blipFill>
          <a:blip r:embed="rId3"/>
          <a:srcRect/>
          <a:stretch>
            <a:fillRect/>
          </a:stretch>
        </p:blipFill>
        <p:spPr bwMode="auto">
          <a:xfrm>
            <a:off x="1909763" y="1228725"/>
            <a:ext cx="6021387" cy="3795713"/>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Polling</a:t>
            </a:r>
          </a:p>
        </p:txBody>
      </p:sp>
      <p:sp>
        <p:nvSpPr>
          <p:cNvPr id="27651" name="Rectangle 3"/>
          <p:cNvSpPr>
            <a:spLocks noGrp="1" noChangeArrowheads="1"/>
          </p:cNvSpPr>
          <p:nvPr>
            <p:ph type="body" idx="1"/>
          </p:nvPr>
        </p:nvSpPr>
        <p:spPr>
          <a:xfrm>
            <a:off x="889000" y="1014413"/>
            <a:ext cx="7797800" cy="5310187"/>
          </a:xfrm>
        </p:spPr>
        <p:txBody>
          <a:bodyPr>
            <a:normAutofit fontScale="85000" lnSpcReduction="10000"/>
          </a:bodyPr>
          <a:lstStyle/>
          <a:p>
            <a:pPr marL="342883" indent="-342883">
              <a:buFont typeface="Monotype Sorts" charset="2"/>
              <a:buChar char="n"/>
              <a:defRPr/>
            </a:pPr>
            <a:r>
              <a:rPr lang="en-US" dirty="0">
                <a:ea typeface="ＭＳ Ｐゴシック" charset="-128"/>
              </a:rPr>
              <a:t>For each byte of I/O</a:t>
            </a:r>
          </a:p>
          <a:p>
            <a:pPr marL="800060" lvl="1" indent="-342883">
              <a:buFont typeface="+mj-lt"/>
              <a:buAutoNum type="arabicPeriod"/>
              <a:defRPr/>
            </a:pPr>
            <a:r>
              <a:rPr lang="en-US" dirty="0">
                <a:ea typeface="ＭＳ Ｐゴシック" charset="-128"/>
              </a:rPr>
              <a:t>Read busy bit from status register until 0</a:t>
            </a:r>
          </a:p>
          <a:p>
            <a:pPr marL="800060" lvl="1" indent="-342883">
              <a:buFont typeface="+mj-lt"/>
              <a:buAutoNum type="arabicPeriod"/>
              <a:defRPr/>
            </a:pPr>
            <a:r>
              <a:rPr lang="en-US" dirty="0">
                <a:ea typeface="ＭＳ Ｐゴシック" charset="-128"/>
              </a:rPr>
              <a:t>Host sets read or write bit and if write copies data into data-out register</a:t>
            </a:r>
          </a:p>
          <a:p>
            <a:pPr marL="800060" lvl="1" indent="-342883">
              <a:buFont typeface="+mj-lt"/>
              <a:buAutoNum type="arabicPeriod"/>
              <a:defRPr/>
            </a:pPr>
            <a:r>
              <a:rPr lang="en-US" dirty="0">
                <a:ea typeface="ＭＳ Ｐゴシック" charset="-128"/>
              </a:rPr>
              <a:t>Host sets command-ready bit</a:t>
            </a:r>
          </a:p>
          <a:p>
            <a:pPr marL="800060" lvl="1" indent="-342883">
              <a:buFont typeface="+mj-lt"/>
              <a:buAutoNum type="arabicPeriod"/>
              <a:defRPr/>
            </a:pPr>
            <a:r>
              <a:rPr lang="en-US" dirty="0">
                <a:ea typeface="ＭＳ Ｐゴシック" charset="-128"/>
              </a:rPr>
              <a:t>Controller sets busy bit, executes transfer</a:t>
            </a:r>
          </a:p>
          <a:p>
            <a:pPr marL="800060" lvl="1" indent="-342883">
              <a:buFont typeface="+mj-lt"/>
              <a:buAutoNum type="arabicPeriod"/>
              <a:defRPr/>
            </a:pPr>
            <a:r>
              <a:rPr lang="en-US" dirty="0">
                <a:ea typeface="ＭＳ Ｐゴシック" charset="-128"/>
              </a:rPr>
              <a:t>Controller clears busy bit, error bit, command-ready bit when transfer done</a:t>
            </a:r>
          </a:p>
          <a:p>
            <a:pPr marL="342883" indent="-342883">
              <a:buFont typeface="Monotype Sorts" charset="2"/>
              <a:buChar char="n"/>
              <a:defRPr/>
            </a:pPr>
            <a:r>
              <a:rPr lang="en-US" dirty="0">
                <a:ea typeface="ＭＳ Ｐゴシック" charset="-128"/>
              </a:rPr>
              <a:t>Step 1 is </a:t>
            </a:r>
            <a:r>
              <a:rPr lang="en-US" b="1" dirty="0">
                <a:solidFill>
                  <a:srgbClr val="3366FF"/>
                </a:solidFill>
                <a:ea typeface="ＭＳ Ｐゴシック" charset="-128"/>
              </a:rPr>
              <a:t>busy-wait</a:t>
            </a:r>
            <a:r>
              <a:rPr lang="en-US" b="1" dirty="0">
                <a:ea typeface="ＭＳ Ｐゴシック" charset="-128"/>
              </a:rPr>
              <a:t> </a:t>
            </a:r>
            <a:r>
              <a:rPr lang="en-US" dirty="0">
                <a:ea typeface="ＭＳ Ｐゴシック" charset="-128"/>
              </a:rPr>
              <a:t>cycle to wait for I/O from device</a:t>
            </a:r>
          </a:p>
          <a:p>
            <a:pPr marL="742913" lvl="1" indent="-285736">
              <a:buFont typeface="Monotype Sorts" charset="2"/>
              <a:buChar char="l"/>
              <a:defRPr/>
            </a:pPr>
            <a:r>
              <a:rPr lang="en-US" dirty="0">
                <a:ea typeface="ＭＳ Ｐゴシック" charset="-128"/>
              </a:rPr>
              <a:t>Reasonable if device is fast</a:t>
            </a:r>
          </a:p>
          <a:p>
            <a:pPr marL="742913" lvl="1" indent="-285736">
              <a:buFont typeface="Monotype Sorts" charset="2"/>
              <a:buChar char="l"/>
              <a:defRPr/>
            </a:pPr>
            <a:r>
              <a:rPr lang="en-US" dirty="0">
                <a:ea typeface="ＭＳ Ｐゴシック" charset="-128"/>
              </a:rPr>
              <a:t>But inefficient if device slow</a:t>
            </a:r>
          </a:p>
          <a:p>
            <a:pPr marL="742913" lvl="1" indent="-285736">
              <a:buFont typeface="Monotype Sorts" charset="2"/>
              <a:buChar char="l"/>
              <a:defRPr/>
            </a:pPr>
            <a:r>
              <a:rPr lang="en-US" dirty="0">
                <a:ea typeface="ＭＳ Ｐゴシック" charset="-128"/>
              </a:rPr>
              <a:t>CPU switches to other tasks?</a:t>
            </a:r>
          </a:p>
          <a:p>
            <a:pPr marL="1085796" lvl="2" indent="-228589">
              <a:buFont typeface="Webdings" charset="2"/>
              <a:buChar char="4"/>
              <a:defRPr/>
            </a:pPr>
            <a:r>
              <a:rPr lang="en-US" dirty="0">
                <a:ea typeface="ＭＳ Ｐゴシック" charset="-128"/>
              </a:rPr>
              <a:t>But if miss a cycle data overwritten / lost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Interrupts</a:t>
            </a:r>
          </a:p>
        </p:txBody>
      </p:sp>
      <p:sp>
        <p:nvSpPr>
          <p:cNvPr id="12291" name="Rectangle 3"/>
          <p:cNvSpPr>
            <a:spLocks noGrp="1" noChangeArrowheads="1"/>
          </p:cNvSpPr>
          <p:nvPr>
            <p:ph type="body" idx="1"/>
          </p:nvPr>
        </p:nvSpPr>
        <p:spPr>
          <a:xfrm>
            <a:off x="942975" y="1069975"/>
            <a:ext cx="7654925" cy="4948238"/>
          </a:xfrm>
        </p:spPr>
        <p:txBody>
          <a:bodyPr>
            <a:normAutofit fontScale="70000" lnSpcReduction="20000"/>
          </a:bodyPr>
          <a:lstStyle/>
          <a:p>
            <a:r>
              <a:rPr lang="en-US" altLang="en-US" dirty="0"/>
              <a:t>Polling can happen in 3 instruction cycles</a:t>
            </a:r>
          </a:p>
          <a:p>
            <a:pPr lvl="1"/>
            <a:r>
              <a:rPr lang="en-US" altLang="en-US" dirty="0"/>
              <a:t>Read status, logical-and to extract status bit, branch if not zero</a:t>
            </a:r>
          </a:p>
          <a:p>
            <a:pPr lvl="1"/>
            <a:endParaRPr lang="en-US" altLang="en-US" dirty="0"/>
          </a:p>
          <a:p>
            <a:r>
              <a:rPr lang="en-US" altLang="en-US" dirty="0"/>
              <a:t>CPU </a:t>
            </a:r>
            <a:r>
              <a:rPr lang="en-US" altLang="en-US" b="1" dirty="0">
                <a:solidFill>
                  <a:srgbClr val="3366FF"/>
                </a:solidFill>
              </a:rPr>
              <a:t>Interrupt-request line</a:t>
            </a:r>
            <a:r>
              <a:rPr lang="en-US" altLang="en-US" dirty="0"/>
              <a:t> triggered by I/O device</a:t>
            </a:r>
          </a:p>
          <a:p>
            <a:pPr lvl="1"/>
            <a:r>
              <a:rPr lang="en-US" altLang="en-US" dirty="0"/>
              <a:t>Checked by processor after each instruction</a:t>
            </a:r>
          </a:p>
          <a:p>
            <a:r>
              <a:rPr lang="en-US" altLang="en-US" b="1" dirty="0">
                <a:solidFill>
                  <a:srgbClr val="3366FF"/>
                </a:solidFill>
              </a:rPr>
              <a:t>Interrupt handler</a:t>
            </a:r>
            <a:r>
              <a:rPr lang="en-US" altLang="en-US" dirty="0">
                <a:solidFill>
                  <a:srgbClr val="3366FF"/>
                </a:solidFill>
              </a:rPr>
              <a:t> </a:t>
            </a:r>
            <a:r>
              <a:rPr lang="en-US" altLang="en-US" dirty="0"/>
              <a:t>receives interrupts</a:t>
            </a:r>
          </a:p>
          <a:p>
            <a:pPr lvl="1"/>
            <a:r>
              <a:rPr lang="en-US" altLang="en-US" b="1" dirty="0" err="1">
                <a:solidFill>
                  <a:srgbClr val="3366FF"/>
                </a:solidFill>
              </a:rPr>
              <a:t>Maskable</a:t>
            </a:r>
            <a:r>
              <a:rPr lang="en-US" altLang="en-US" dirty="0"/>
              <a:t> to ignore or delay some interrupts</a:t>
            </a:r>
          </a:p>
          <a:p>
            <a:r>
              <a:rPr lang="en-US" altLang="en-US" b="1" dirty="0">
                <a:solidFill>
                  <a:srgbClr val="3366FF"/>
                </a:solidFill>
              </a:rPr>
              <a:t>Interrupt vector </a:t>
            </a:r>
            <a:r>
              <a:rPr lang="en-US" altLang="en-US" dirty="0"/>
              <a:t>to dispatch interrupt to correct handler</a:t>
            </a:r>
          </a:p>
          <a:p>
            <a:pPr lvl="1"/>
            <a:r>
              <a:rPr lang="en-US" altLang="en-US" dirty="0"/>
              <a:t>This vector contains the memory addresses of specialized interrupt handlers</a:t>
            </a:r>
          </a:p>
          <a:p>
            <a:pPr lvl="1"/>
            <a:r>
              <a:rPr lang="en-US" altLang="en-US" dirty="0"/>
              <a:t>Context switch at start and end</a:t>
            </a:r>
          </a:p>
          <a:p>
            <a:pPr lvl="1"/>
            <a:r>
              <a:rPr lang="en-US" altLang="en-US" dirty="0"/>
              <a:t>Based on priority</a:t>
            </a:r>
          </a:p>
          <a:p>
            <a:pPr lvl="1"/>
            <a:r>
              <a:rPr lang="en-US" altLang="en-US" dirty="0"/>
              <a:t>Some </a:t>
            </a:r>
            <a:r>
              <a:rPr lang="en-US" altLang="en-US" b="1" dirty="0" err="1">
                <a:solidFill>
                  <a:srgbClr val="3366FF"/>
                </a:solidFill>
              </a:rPr>
              <a:t>nonmaskable</a:t>
            </a:r>
            <a:endParaRPr lang="en-US" altLang="en-US" b="1" dirty="0">
              <a:solidFill>
                <a:srgbClr val="3366FF"/>
              </a:solidFill>
            </a:endParaRPr>
          </a:p>
          <a:p>
            <a:pPr lvl="1"/>
            <a:r>
              <a:rPr lang="en-US" altLang="en-US" dirty="0">
                <a:solidFill>
                  <a:srgbClr val="000000"/>
                </a:solidFill>
              </a:rPr>
              <a:t>Interrupt chaining if more than one device at same interrupt number</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88988" y="168275"/>
            <a:ext cx="7897812" cy="576263"/>
          </a:xfrm>
        </p:spPr>
        <p:txBody>
          <a:bodyPr>
            <a:normAutofit fontScale="90000"/>
          </a:bodyPr>
          <a:lstStyle/>
          <a:p>
            <a:pPr eaLnBrk="1" hangingPunct="1"/>
            <a:r>
              <a:rPr lang="en-US" altLang="en-US"/>
              <a:t>Interrupt-Driven I/O Cycle</a:t>
            </a:r>
            <a:endParaRPr lang="en-US" altLang="en-US" sz="2400"/>
          </a:p>
        </p:txBody>
      </p:sp>
      <p:pic>
        <p:nvPicPr>
          <p:cNvPr id="13315" name="Picture 8"/>
          <p:cNvPicPr>
            <a:picLocks noChangeAspect="1" noChangeArrowheads="1"/>
          </p:cNvPicPr>
          <p:nvPr/>
        </p:nvPicPr>
        <p:blipFill>
          <a:blip r:embed="rId3"/>
          <a:srcRect/>
          <a:stretch>
            <a:fillRect/>
          </a:stretch>
        </p:blipFill>
        <p:spPr bwMode="auto">
          <a:xfrm>
            <a:off x="2220913" y="1160463"/>
            <a:ext cx="5059362" cy="455453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57200" y="182563"/>
            <a:ext cx="8229600" cy="576262"/>
          </a:xfrm>
        </p:spPr>
        <p:txBody>
          <a:bodyPr>
            <a:normAutofit fontScale="90000"/>
          </a:bodyPr>
          <a:lstStyle/>
          <a:p>
            <a:r>
              <a:rPr lang="en-US" altLang="en-US"/>
              <a:t>Storage Area Network (Cont.)</a:t>
            </a:r>
          </a:p>
        </p:txBody>
      </p:sp>
      <p:sp>
        <p:nvSpPr>
          <p:cNvPr id="28674" name="Content Placeholder 2"/>
          <p:cNvSpPr>
            <a:spLocks noGrp="1"/>
          </p:cNvSpPr>
          <p:nvPr>
            <p:ph idx="1"/>
          </p:nvPr>
        </p:nvSpPr>
        <p:spPr>
          <a:xfrm>
            <a:off x="806450" y="1233488"/>
            <a:ext cx="6959600" cy="4530725"/>
          </a:xfrm>
        </p:spPr>
        <p:txBody>
          <a:bodyPr>
            <a:normAutofit/>
          </a:bodyPr>
          <a:lstStyle/>
          <a:p>
            <a:r>
              <a:rPr lang="en-US" altLang="en-US" dirty="0"/>
              <a:t>SAN is one or more storage arrays</a:t>
            </a:r>
          </a:p>
          <a:p>
            <a:pPr lvl="1"/>
            <a:r>
              <a:rPr lang="en-US" altLang="en-US" dirty="0"/>
              <a:t>Connected to one or more </a:t>
            </a:r>
            <a:r>
              <a:rPr lang="en-US" altLang="en-US" dirty="0" err="1"/>
              <a:t>Fibre</a:t>
            </a:r>
            <a:r>
              <a:rPr lang="en-US" altLang="en-US" dirty="0"/>
              <a:t> Channel switches</a:t>
            </a:r>
          </a:p>
          <a:p>
            <a:r>
              <a:rPr lang="en-US" altLang="en-US" dirty="0"/>
              <a:t>Hosts also attach to the switches</a:t>
            </a:r>
          </a:p>
          <a:p>
            <a:r>
              <a:rPr lang="en-US" altLang="en-US" dirty="0"/>
              <a:t>Easy to add or remove storage, add new host and allocate it storage</a:t>
            </a:r>
          </a:p>
          <a:p>
            <a:pPr lvl="1"/>
            <a:r>
              <a:rPr lang="en-US" altLang="en-US" dirty="0"/>
              <a:t>Over low-latency </a:t>
            </a:r>
            <a:r>
              <a:rPr lang="en-US" altLang="en-US" dirty="0" err="1"/>
              <a:t>Fibre</a:t>
            </a:r>
            <a:r>
              <a:rPr lang="en-US" altLang="en-US" dirty="0"/>
              <a:t> Channel fabric</a:t>
            </a:r>
          </a:p>
          <a:p>
            <a:endParaRPr lang="en-US" altLang="en-US" dirty="0"/>
          </a:p>
          <a:p>
            <a:pPr lvl="1"/>
            <a:endParaRPr lang="en-US"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460500" y="150813"/>
            <a:ext cx="7661275" cy="560387"/>
          </a:xfrm>
        </p:spPr>
        <p:txBody>
          <a:bodyPr/>
          <a:lstStyle/>
          <a:p>
            <a:pPr eaLnBrk="1" hangingPunct="1"/>
            <a:r>
              <a:rPr lang="en-US" altLang="en-US" sz="2800"/>
              <a:t>Intel Pentium Processor Event-Vector Table</a:t>
            </a:r>
          </a:p>
        </p:txBody>
      </p:sp>
      <p:pic>
        <p:nvPicPr>
          <p:cNvPr id="14339" name="Picture 5"/>
          <p:cNvPicPr>
            <a:picLocks noChangeAspect="1" noChangeArrowheads="1"/>
          </p:cNvPicPr>
          <p:nvPr/>
        </p:nvPicPr>
        <p:blipFill>
          <a:blip r:embed="rId3"/>
          <a:srcRect/>
          <a:stretch>
            <a:fillRect/>
          </a:stretch>
        </p:blipFill>
        <p:spPr bwMode="auto">
          <a:xfrm>
            <a:off x="1806575" y="1160463"/>
            <a:ext cx="5859463" cy="4703762"/>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55575"/>
            <a:ext cx="8229600" cy="576263"/>
          </a:xfrm>
        </p:spPr>
        <p:txBody>
          <a:bodyPr>
            <a:normAutofit fontScale="90000"/>
          </a:bodyPr>
          <a:lstStyle/>
          <a:p>
            <a:r>
              <a:rPr lang="en-US" altLang="en-US"/>
              <a:t>Interrupts (Cont.)</a:t>
            </a:r>
          </a:p>
        </p:txBody>
      </p:sp>
      <p:sp>
        <p:nvSpPr>
          <p:cNvPr id="15363" name="Content Placeholder 2"/>
          <p:cNvSpPr>
            <a:spLocks noGrp="1"/>
          </p:cNvSpPr>
          <p:nvPr>
            <p:ph idx="1"/>
          </p:nvPr>
        </p:nvSpPr>
        <p:spPr>
          <a:xfrm>
            <a:off x="860425" y="1165225"/>
            <a:ext cx="6864350" cy="4530725"/>
          </a:xfrm>
        </p:spPr>
        <p:txBody>
          <a:bodyPr>
            <a:normAutofit fontScale="77500" lnSpcReduction="20000"/>
          </a:bodyPr>
          <a:lstStyle/>
          <a:p>
            <a:r>
              <a:rPr lang="en-US" altLang="en-US"/>
              <a:t>Interrupt mechanism also used for </a:t>
            </a:r>
            <a:r>
              <a:rPr lang="en-US" altLang="en-US" b="1">
                <a:solidFill>
                  <a:srgbClr val="3366FF"/>
                </a:solidFill>
              </a:rPr>
              <a:t>exceptions</a:t>
            </a:r>
          </a:p>
          <a:p>
            <a:pPr lvl="1"/>
            <a:r>
              <a:rPr lang="en-US" altLang="en-US"/>
              <a:t>Terminate process, crash system due to hardware error</a:t>
            </a:r>
          </a:p>
          <a:p>
            <a:r>
              <a:rPr lang="en-US" altLang="en-US"/>
              <a:t>Page fault executes when memory access error</a:t>
            </a:r>
          </a:p>
          <a:p>
            <a:r>
              <a:rPr lang="en-US" altLang="en-US"/>
              <a:t>System call executes via </a:t>
            </a:r>
            <a:r>
              <a:rPr lang="en-US" altLang="en-US" b="1">
                <a:solidFill>
                  <a:srgbClr val="3366FF"/>
                </a:solidFill>
              </a:rPr>
              <a:t>trap</a:t>
            </a:r>
            <a:r>
              <a:rPr lang="en-US" altLang="en-US"/>
              <a:t> to trigger kernel to execute request</a:t>
            </a:r>
          </a:p>
          <a:p>
            <a:r>
              <a:rPr lang="en-US" altLang="en-US"/>
              <a:t>Multi-CPU systems can process interrupts concurrently</a:t>
            </a:r>
          </a:p>
          <a:p>
            <a:pPr lvl="1"/>
            <a:r>
              <a:rPr lang="en-US" altLang="en-US"/>
              <a:t>If operating system designed to handle it</a:t>
            </a:r>
          </a:p>
          <a:p>
            <a:r>
              <a:rPr lang="en-US" altLang="en-US"/>
              <a:t>Used for time-sensitive processing, frequent, must be fast</a:t>
            </a:r>
          </a:p>
          <a:p>
            <a:pPr>
              <a:buFont typeface="Monotype Sorts" pitchFamily="-84" charset="2"/>
              <a:buNone/>
            </a:pPr>
            <a:endParaRPr lang="en-US" altLang="en-US"/>
          </a:p>
          <a:p>
            <a:pPr lvl="1"/>
            <a:endParaRPr lang="en-US"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Direct Memory Access</a:t>
            </a:r>
          </a:p>
        </p:txBody>
      </p:sp>
      <p:sp>
        <p:nvSpPr>
          <p:cNvPr id="16387" name="Rectangle 3"/>
          <p:cNvSpPr>
            <a:spLocks noGrp="1" noChangeArrowheads="1"/>
          </p:cNvSpPr>
          <p:nvPr>
            <p:ph type="body" idx="1"/>
          </p:nvPr>
        </p:nvSpPr>
        <p:spPr>
          <a:xfrm>
            <a:off x="457200" y="1027112"/>
            <a:ext cx="8062913" cy="5373687"/>
          </a:xfrm>
        </p:spPr>
        <p:txBody>
          <a:bodyPr>
            <a:normAutofit fontScale="92500" lnSpcReduction="20000"/>
          </a:bodyPr>
          <a:lstStyle/>
          <a:p>
            <a:r>
              <a:rPr lang="en-US" altLang="en-US" dirty="0"/>
              <a:t>Used to avoid </a:t>
            </a:r>
            <a:r>
              <a:rPr lang="en-US" altLang="en-US" b="1" dirty="0">
                <a:solidFill>
                  <a:srgbClr val="3366FF"/>
                </a:solidFill>
              </a:rPr>
              <a:t>programmed I/O</a:t>
            </a:r>
            <a:r>
              <a:rPr lang="en-US" altLang="en-US" dirty="0"/>
              <a:t> (one byte at a time) for large data movement </a:t>
            </a:r>
          </a:p>
          <a:p>
            <a:r>
              <a:rPr lang="en-US" altLang="en-US" dirty="0"/>
              <a:t>Requires </a:t>
            </a:r>
            <a:r>
              <a:rPr lang="en-US" altLang="en-US" b="1" dirty="0">
                <a:solidFill>
                  <a:srgbClr val="3366FF"/>
                </a:solidFill>
              </a:rPr>
              <a:t>DMA</a:t>
            </a:r>
            <a:r>
              <a:rPr lang="en-US" altLang="en-US" dirty="0"/>
              <a:t> controller</a:t>
            </a:r>
          </a:p>
          <a:p>
            <a:r>
              <a:rPr lang="en-US" altLang="en-US" dirty="0"/>
              <a:t>Bypasses CPU to transfer data directly between I/O device and memory </a:t>
            </a:r>
            <a:endParaRPr lang="en-US" altLang="en-US" sz="800" dirty="0"/>
          </a:p>
          <a:p>
            <a:r>
              <a:rPr lang="en-US" altLang="en-US" dirty="0"/>
              <a:t>OS writes DMA command block into memory </a:t>
            </a:r>
          </a:p>
          <a:p>
            <a:pPr lvl="1"/>
            <a:r>
              <a:rPr lang="en-US" altLang="en-US" sz="1600" dirty="0"/>
              <a:t>Source and destination addresses</a:t>
            </a:r>
          </a:p>
          <a:p>
            <a:pPr lvl="1"/>
            <a:r>
              <a:rPr lang="en-US" altLang="en-US" sz="1600" dirty="0"/>
              <a:t>Read or write mode</a:t>
            </a:r>
          </a:p>
          <a:p>
            <a:pPr lvl="1"/>
            <a:r>
              <a:rPr lang="en-US" altLang="en-US" sz="1600" dirty="0"/>
              <a:t>Count of bytes</a:t>
            </a:r>
          </a:p>
          <a:p>
            <a:pPr lvl="1"/>
            <a:r>
              <a:rPr lang="en-US" altLang="en-US" sz="1600" dirty="0"/>
              <a:t>Writes location of command block to DMA controller</a:t>
            </a:r>
          </a:p>
          <a:p>
            <a:pPr lvl="1"/>
            <a:r>
              <a:rPr lang="en-US" altLang="en-US" sz="1600" dirty="0"/>
              <a:t>Bus mastering of DMA controller – grabs bus from CPU</a:t>
            </a:r>
          </a:p>
          <a:p>
            <a:pPr lvl="2"/>
            <a:r>
              <a:rPr lang="en-US" altLang="en-US" sz="1600" b="1" dirty="0">
                <a:solidFill>
                  <a:srgbClr val="3366FF"/>
                </a:solidFill>
              </a:rPr>
              <a:t>Cycle stealing </a:t>
            </a:r>
            <a:r>
              <a:rPr lang="en-US" altLang="en-US" sz="1600" dirty="0"/>
              <a:t>from CPU but still much more efficient</a:t>
            </a:r>
          </a:p>
          <a:p>
            <a:pPr lvl="1"/>
            <a:r>
              <a:rPr lang="en-US" altLang="en-US" sz="1600" dirty="0"/>
              <a:t>When done, interrupts to signal completion</a:t>
            </a:r>
            <a:endParaRPr lang="en-US" altLang="en-US" dirty="0"/>
          </a:p>
          <a:p>
            <a:r>
              <a:rPr lang="en-US" altLang="en-US" dirty="0"/>
              <a:t>Version that is aware of virtual addresses can be even more efficient - </a:t>
            </a:r>
            <a:r>
              <a:rPr lang="en-US" altLang="en-US" b="1" dirty="0">
                <a:solidFill>
                  <a:srgbClr val="3366FF"/>
                </a:solidFill>
              </a:rPr>
              <a:t>DVMA</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04938" y="236538"/>
            <a:ext cx="7712075" cy="457200"/>
          </a:xfrm>
        </p:spPr>
        <p:txBody>
          <a:bodyPr>
            <a:normAutofit fontScale="90000"/>
          </a:bodyPr>
          <a:lstStyle/>
          <a:p>
            <a:pPr eaLnBrk="1" hangingPunct="1"/>
            <a:r>
              <a:rPr lang="en-US" altLang="en-US" sz="2800"/>
              <a:t>Six Step Process to Perform DMA Transfer</a:t>
            </a:r>
          </a:p>
        </p:txBody>
      </p:sp>
      <p:pic>
        <p:nvPicPr>
          <p:cNvPr id="17411" name="Picture 1" descr="13_05.pdf"/>
          <p:cNvPicPr>
            <a:picLocks noChangeAspect="1"/>
          </p:cNvPicPr>
          <p:nvPr/>
        </p:nvPicPr>
        <p:blipFill>
          <a:blip r:embed="rId3"/>
          <a:srcRect/>
          <a:stretch>
            <a:fillRect/>
          </a:stretch>
        </p:blipFill>
        <p:spPr bwMode="auto">
          <a:xfrm>
            <a:off x="762000" y="1179513"/>
            <a:ext cx="7848599" cy="5408892"/>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35038" y="127000"/>
            <a:ext cx="7751762" cy="576263"/>
          </a:xfrm>
        </p:spPr>
        <p:txBody>
          <a:bodyPr>
            <a:normAutofit fontScale="90000"/>
          </a:bodyPr>
          <a:lstStyle/>
          <a:p>
            <a:pPr eaLnBrk="1" hangingPunct="1"/>
            <a:r>
              <a:rPr lang="en-US" altLang="en-US"/>
              <a:t>Application I/O Interface</a:t>
            </a:r>
          </a:p>
        </p:txBody>
      </p:sp>
      <p:sp>
        <p:nvSpPr>
          <p:cNvPr id="18435" name="Rectangle 3"/>
          <p:cNvSpPr>
            <a:spLocks noGrp="1" noChangeArrowheads="1"/>
          </p:cNvSpPr>
          <p:nvPr>
            <p:ph type="body" idx="1"/>
          </p:nvPr>
        </p:nvSpPr>
        <p:spPr>
          <a:xfrm>
            <a:off x="833438" y="1028700"/>
            <a:ext cx="7737475" cy="4530725"/>
          </a:xfrm>
        </p:spPr>
        <p:txBody>
          <a:bodyPr>
            <a:normAutofit fontScale="70000" lnSpcReduction="20000"/>
          </a:bodyPr>
          <a:lstStyle/>
          <a:p>
            <a:r>
              <a:rPr lang="en-US" altLang="en-US"/>
              <a:t>I/O system calls encapsulate device behaviors in generic classes</a:t>
            </a:r>
          </a:p>
          <a:p>
            <a:r>
              <a:rPr lang="en-US" altLang="en-US"/>
              <a:t>Device-driver layer hides differences among I/O controllers from kernel</a:t>
            </a:r>
          </a:p>
          <a:p>
            <a:r>
              <a:rPr lang="en-US" altLang="en-US"/>
              <a:t>New devices talking already-implemented protocols need no extra work</a:t>
            </a:r>
          </a:p>
          <a:p>
            <a:r>
              <a:rPr lang="en-US" altLang="en-US"/>
              <a:t>Each OS has its own I/O subsystem structures and device driver frameworks</a:t>
            </a:r>
          </a:p>
          <a:p>
            <a:r>
              <a:rPr lang="en-US" altLang="en-US"/>
              <a:t>Devices vary in many dimensions</a:t>
            </a:r>
          </a:p>
          <a:p>
            <a:pPr lvl="1"/>
            <a:r>
              <a:rPr lang="en-US" altLang="en-US" b="1">
                <a:solidFill>
                  <a:srgbClr val="3366FF"/>
                </a:solidFill>
              </a:rPr>
              <a:t>Character-stream</a:t>
            </a:r>
            <a:r>
              <a:rPr lang="en-US" altLang="en-US" b="1"/>
              <a:t> </a:t>
            </a:r>
            <a:r>
              <a:rPr lang="en-US" altLang="en-US"/>
              <a:t>or</a:t>
            </a:r>
            <a:r>
              <a:rPr lang="en-US" altLang="en-US" b="1"/>
              <a:t> </a:t>
            </a:r>
            <a:r>
              <a:rPr lang="en-US" altLang="en-US" b="1">
                <a:solidFill>
                  <a:srgbClr val="3366FF"/>
                </a:solidFill>
              </a:rPr>
              <a:t>block</a:t>
            </a:r>
          </a:p>
          <a:p>
            <a:pPr lvl="1"/>
            <a:r>
              <a:rPr lang="en-US" altLang="en-US" b="1">
                <a:solidFill>
                  <a:srgbClr val="3366FF"/>
                </a:solidFill>
              </a:rPr>
              <a:t>Sequential</a:t>
            </a:r>
            <a:r>
              <a:rPr lang="en-US" altLang="en-US" b="1"/>
              <a:t> </a:t>
            </a:r>
            <a:r>
              <a:rPr lang="en-US" altLang="en-US"/>
              <a:t>or </a:t>
            </a:r>
            <a:r>
              <a:rPr lang="en-US" altLang="en-US" b="1">
                <a:solidFill>
                  <a:srgbClr val="3366FF"/>
                </a:solidFill>
              </a:rPr>
              <a:t>random-access</a:t>
            </a:r>
          </a:p>
          <a:p>
            <a:pPr lvl="1"/>
            <a:r>
              <a:rPr lang="en-US" altLang="en-US" b="1">
                <a:solidFill>
                  <a:srgbClr val="3366FF"/>
                </a:solidFill>
              </a:rPr>
              <a:t>Synchronous </a:t>
            </a:r>
            <a:r>
              <a:rPr lang="en-US" altLang="en-US">
                <a:solidFill>
                  <a:srgbClr val="000000"/>
                </a:solidFill>
              </a:rPr>
              <a:t>or</a:t>
            </a:r>
            <a:r>
              <a:rPr lang="en-US" altLang="en-US" b="1">
                <a:solidFill>
                  <a:srgbClr val="3366FF"/>
                </a:solidFill>
              </a:rPr>
              <a:t> asynchronous </a:t>
            </a:r>
            <a:r>
              <a:rPr lang="en-US" altLang="en-US">
                <a:solidFill>
                  <a:srgbClr val="000000"/>
                </a:solidFill>
              </a:rPr>
              <a:t>(or both)</a:t>
            </a:r>
          </a:p>
          <a:p>
            <a:pPr lvl="1"/>
            <a:r>
              <a:rPr lang="en-US" altLang="en-US" b="1">
                <a:solidFill>
                  <a:srgbClr val="3366FF"/>
                </a:solidFill>
              </a:rPr>
              <a:t>Sharable</a:t>
            </a:r>
            <a:r>
              <a:rPr lang="en-US" altLang="en-US" b="1"/>
              <a:t> </a:t>
            </a:r>
            <a:r>
              <a:rPr lang="en-US" altLang="en-US"/>
              <a:t>or</a:t>
            </a:r>
            <a:r>
              <a:rPr lang="en-US" altLang="en-US" b="1"/>
              <a:t> </a:t>
            </a:r>
            <a:r>
              <a:rPr lang="en-US" altLang="en-US" b="1">
                <a:solidFill>
                  <a:srgbClr val="3366FF"/>
                </a:solidFill>
              </a:rPr>
              <a:t>dedicated</a:t>
            </a:r>
          </a:p>
          <a:p>
            <a:pPr lvl="1"/>
            <a:r>
              <a:rPr lang="en-US" altLang="en-US" b="1">
                <a:solidFill>
                  <a:srgbClr val="3366FF"/>
                </a:solidFill>
              </a:rPr>
              <a:t>Speed of operation</a:t>
            </a:r>
          </a:p>
          <a:p>
            <a:pPr lvl="1"/>
            <a:r>
              <a:rPr lang="en-US" altLang="en-US" b="1">
                <a:solidFill>
                  <a:srgbClr val="3366FF"/>
                </a:solidFill>
              </a:rPr>
              <a:t>read-write</a:t>
            </a:r>
            <a:r>
              <a:rPr lang="en-US" altLang="en-US" b="1"/>
              <a:t>, </a:t>
            </a:r>
            <a:r>
              <a:rPr lang="en-US" altLang="en-US" b="1">
                <a:solidFill>
                  <a:srgbClr val="3366FF"/>
                </a:solidFill>
              </a:rPr>
              <a:t>read only</a:t>
            </a:r>
            <a:r>
              <a:rPr lang="en-US" altLang="en-US" b="1"/>
              <a:t>, </a:t>
            </a:r>
            <a:r>
              <a:rPr lang="en-US" altLang="en-US"/>
              <a:t>or</a:t>
            </a:r>
            <a:r>
              <a:rPr lang="en-US" altLang="en-US" b="1"/>
              <a:t> </a:t>
            </a:r>
            <a:r>
              <a:rPr lang="en-US" altLang="en-US" b="1">
                <a:solidFill>
                  <a:srgbClr val="3366FF"/>
                </a:solidFill>
              </a:rPr>
              <a:t>write only</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A Kernel I/O Structure</a:t>
            </a:r>
            <a:endParaRPr lang="en-US" altLang="en-US" sz="2400"/>
          </a:p>
        </p:txBody>
      </p:sp>
      <p:pic>
        <p:nvPicPr>
          <p:cNvPr id="19459" name="Picture 5"/>
          <p:cNvPicPr>
            <a:picLocks noChangeAspect="1" noChangeArrowheads="1"/>
          </p:cNvPicPr>
          <p:nvPr/>
        </p:nvPicPr>
        <p:blipFill>
          <a:blip r:embed="rId3"/>
          <a:srcRect/>
          <a:stretch>
            <a:fillRect/>
          </a:stretch>
        </p:blipFill>
        <p:spPr bwMode="auto">
          <a:xfrm>
            <a:off x="609600" y="1270000"/>
            <a:ext cx="7924800" cy="4978400"/>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6325" y="163513"/>
            <a:ext cx="7772400" cy="598487"/>
          </a:xfrm>
        </p:spPr>
        <p:txBody>
          <a:bodyPr>
            <a:normAutofit fontScale="90000"/>
          </a:bodyPr>
          <a:lstStyle/>
          <a:p>
            <a:pPr eaLnBrk="1" hangingPunct="1"/>
            <a:r>
              <a:rPr lang="en-US" altLang="en-US"/>
              <a:t>Characteristics of I/O Devices</a:t>
            </a:r>
            <a:endParaRPr lang="en-US" altLang="en-US" sz="2400"/>
          </a:p>
        </p:txBody>
      </p:sp>
      <p:pic>
        <p:nvPicPr>
          <p:cNvPr id="20483" name="Picture 5"/>
          <p:cNvPicPr>
            <a:picLocks noChangeAspect="1" noChangeArrowheads="1"/>
          </p:cNvPicPr>
          <p:nvPr/>
        </p:nvPicPr>
        <p:blipFill>
          <a:blip r:embed="rId3"/>
          <a:srcRect/>
          <a:stretch>
            <a:fillRect/>
          </a:stretch>
        </p:blipFill>
        <p:spPr bwMode="auto">
          <a:xfrm>
            <a:off x="1061035" y="1206500"/>
            <a:ext cx="6774866" cy="4965700"/>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243013" y="168275"/>
            <a:ext cx="7689850" cy="576263"/>
          </a:xfrm>
        </p:spPr>
        <p:txBody>
          <a:bodyPr>
            <a:normAutofit fontScale="90000"/>
          </a:bodyPr>
          <a:lstStyle/>
          <a:p>
            <a:r>
              <a:rPr lang="en-US" altLang="en-US"/>
              <a:t>Characteristics of I/O Devices (Cont.)</a:t>
            </a:r>
          </a:p>
        </p:txBody>
      </p:sp>
      <p:sp>
        <p:nvSpPr>
          <p:cNvPr id="21507" name="Content Placeholder 2"/>
          <p:cNvSpPr>
            <a:spLocks noGrp="1"/>
          </p:cNvSpPr>
          <p:nvPr>
            <p:ph idx="1"/>
          </p:nvPr>
        </p:nvSpPr>
        <p:spPr>
          <a:xfrm>
            <a:off x="806450" y="1233488"/>
            <a:ext cx="6999288" cy="4530725"/>
          </a:xfrm>
        </p:spPr>
        <p:txBody>
          <a:bodyPr>
            <a:normAutofit fontScale="85000" lnSpcReduction="20000"/>
          </a:bodyPr>
          <a:lstStyle/>
          <a:p>
            <a:r>
              <a:rPr lang="en-US" altLang="en-US" dirty="0"/>
              <a:t>Subtleties of devices handled by device drivers</a:t>
            </a:r>
          </a:p>
          <a:p>
            <a:r>
              <a:rPr lang="en-US" altLang="en-US" dirty="0"/>
              <a:t>Broadly I/O devices can be grouped by the OS into</a:t>
            </a:r>
          </a:p>
          <a:p>
            <a:pPr lvl="1"/>
            <a:r>
              <a:rPr lang="en-US" altLang="en-US" dirty="0"/>
              <a:t>Block I/O</a:t>
            </a:r>
          </a:p>
          <a:p>
            <a:pPr lvl="1"/>
            <a:r>
              <a:rPr lang="en-US" altLang="en-US" dirty="0"/>
              <a:t>Character I/O (Stream)</a:t>
            </a:r>
          </a:p>
          <a:p>
            <a:pPr lvl="1"/>
            <a:r>
              <a:rPr lang="en-US" altLang="en-US" dirty="0"/>
              <a:t>Memory-mapped file access</a:t>
            </a:r>
          </a:p>
          <a:p>
            <a:pPr lvl="1"/>
            <a:r>
              <a:rPr lang="en-US" altLang="en-US" dirty="0"/>
              <a:t>Network sockets</a:t>
            </a:r>
          </a:p>
          <a:p>
            <a:r>
              <a:rPr lang="en-US" altLang="en-US" dirty="0"/>
              <a:t>For direct manipulation of I/O device specific characteristics, usually an escape / back door</a:t>
            </a:r>
          </a:p>
          <a:p>
            <a:pPr lvl="1"/>
            <a:r>
              <a:rPr lang="en-US" altLang="en-US" dirty="0"/>
              <a:t>Unix </a:t>
            </a:r>
            <a:r>
              <a:rPr lang="en-US" altLang="en-US" b="1" dirty="0" err="1">
                <a:latin typeface="Courier New" pitchFamily="49" charset="0"/>
                <a:cs typeface="Courier New" pitchFamily="49" charset="0"/>
              </a:rPr>
              <a:t>ioctl</a:t>
            </a:r>
            <a:r>
              <a:rPr lang="en-US" altLang="en-US" b="1" dirty="0">
                <a:latin typeface="Courier New" pitchFamily="49" charset="0"/>
                <a:cs typeface="Courier New" pitchFamily="49" charset="0"/>
              </a:rPr>
              <a:t>()</a:t>
            </a:r>
            <a:r>
              <a:rPr lang="en-US" altLang="en-US" b="1" dirty="0"/>
              <a:t> </a:t>
            </a:r>
            <a:r>
              <a:rPr lang="en-US" altLang="en-US" dirty="0"/>
              <a:t>call to send arbitrary bits to a device control register and data to device data register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46138" y="155575"/>
            <a:ext cx="7840662" cy="576263"/>
          </a:xfrm>
        </p:spPr>
        <p:txBody>
          <a:bodyPr>
            <a:normAutofit fontScale="90000"/>
          </a:bodyPr>
          <a:lstStyle/>
          <a:p>
            <a:pPr eaLnBrk="1" hangingPunct="1"/>
            <a:r>
              <a:rPr lang="en-US" altLang="en-US"/>
              <a:t>Block and Character Devices</a:t>
            </a:r>
          </a:p>
        </p:txBody>
      </p:sp>
      <p:sp>
        <p:nvSpPr>
          <p:cNvPr id="22531" name="Rectangle 3"/>
          <p:cNvSpPr>
            <a:spLocks noGrp="1" noChangeArrowheads="1"/>
          </p:cNvSpPr>
          <p:nvPr>
            <p:ph type="body" idx="1"/>
          </p:nvPr>
        </p:nvSpPr>
        <p:spPr>
          <a:xfrm>
            <a:off x="833438" y="1150938"/>
            <a:ext cx="6864350" cy="4530725"/>
          </a:xfrm>
        </p:spPr>
        <p:txBody>
          <a:bodyPr>
            <a:normAutofit fontScale="92500" lnSpcReduction="20000"/>
          </a:bodyPr>
          <a:lstStyle/>
          <a:p>
            <a:r>
              <a:rPr lang="en-US" altLang="en-US" dirty="0"/>
              <a:t>Block devices include disk drives</a:t>
            </a:r>
          </a:p>
          <a:p>
            <a:pPr lvl="1"/>
            <a:r>
              <a:rPr lang="en-US" altLang="en-US" dirty="0"/>
              <a:t>Commands include read, write, seek </a:t>
            </a:r>
          </a:p>
          <a:p>
            <a:pPr lvl="1"/>
            <a:r>
              <a:rPr lang="en-US" altLang="en-US" b="1" dirty="0">
                <a:solidFill>
                  <a:srgbClr val="3366FF"/>
                </a:solidFill>
              </a:rPr>
              <a:t>Raw I/O</a:t>
            </a:r>
            <a:r>
              <a:rPr lang="en-US" altLang="en-US" dirty="0"/>
              <a:t>,</a:t>
            </a:r>
            <a:r>
              <a:rPr lang="en-US" altLang="en-US" b="1" dirty="0">
                <a:solidFill>
                  <a:srgbClr val="3366FF"/>
                </a:solidFill>
              </a:rPr>
              <a:t> direct I/O</a:t>
            </a:r>
            <a:r>
              <a:rPr lang="en-US" altLang="en-US" dirty="0"/>
              <a:t>,</a:t>
            </a:r>
            <a:r>
              <a:rPr lang="en-US" altLang="en-US" b="1" dirty="0">
                <a:solidFill>
                  <a:srgbClr val="3366FF"/>
                </a:solidFill>
              </a:rPr>
              <a:t> </a:t>
            </a:r>
            <a:r>
              <a:rPr lang="en-US" altLang="en-US" dirty="0"/>
              <a:t>or file-system access</a:t>
            </a:r>
          </a:p>
          <a:p>
            <a:pPr lvl="1"/>
            <a:r>
              <a:rPr lang="en-US" altLang="en-US" dirty="0"/>
              <a:t>Memory-mapped file access possible</a:t>
            </a:r>
          </a:p>
          <a:p>
            <a:pPr lvl="2"/>
            <a:r>
              <a:rPr lang="en-US" altLang="en-US" dirty="0"/>
              <a:t>File mapped to virtual memory and clusters brought via demand paging</a:t>
            </a:r>
          </a:p>
          <a:p>
            <a:pPr lvl="1"/>
            <a:r>
              <a:rPr lang="en-US" altLang="en-US" dirty="0"/>
              <a:t>DMA</a:t>
            </a:r>
          </a:p>
          <a:p>
            <a:r>
              <a:rPr lang="en-US" altLang="en-US" dirty="0"/>
              <a:t>Character devices include keyboards, mice, serial ports</a:t>
            </a:r>
          </a:p>
          <a:p>
            <a:pPr lvl="1"/>
            <a:r>
              <a:rPr lang="en-US" altLang="en-US" dirty="0"/>
              <a:t>Commands include </a:t>
            </a:r>
            <a:r>
              <a:rPr lang="en-US" altLang="en-US" b="1" dirty="0">
                <a:latin typeface="Courier New" pitchFamily="49" charset="0"/>
              </a:rPr>
              <a:t>get()</a:t>
            </a:r>
            <a:r>
              <a:rPr lang="en-US" altLang="en-US" dirty="0">
                <a:latin typeface="Courier New" pitchFamily="49" charset="0"/>
              </a:rPr>
              <a:t>, </a:t>
            </a:r>
            <a:r>
              <a:rPr lang="en-US" altLang="en-US" b="1" dirty="0">
                <a:latin typeface="Courier New" pitchFamily="49" charset="0"/>
              </a:rPr>
              <a:t>put()</a:t>
            </a:r>
            <a:endParaRPr lang="en-US" altLang="en-US" b="1" dirty="0"/>
          </a:p>
          <a:p>
            <a:pPr lvl="1"/>
            <a:r>
              <a:rPr lang="en-US" altLang="en-US" dirty="0"/>
              <a:t>Libraries layered on top allow line editing</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Network Devices</a:t>
            </a:r>
          </a:p>
        </p:txBody>
      </p:sp>
      <p:sp>
        <p:nvSpPr>
          <p:cNvPr id="23555" name="Rectangle 3"/>
          <p:cNvSpPr>
            <a:spLocks noGrp="1" noChangeArrowheads="1"/>
          </p:cNvSpPr>
          <p:nvPr>
            <p:ph type="body" idx="1"/>
          </p:nvPr>
        </p:nvSpPr>
        <p:spPr>
          <a:xfrm>
            <a:off x="806450" y="1233488"/>
            <a:ext cx="6796088" cy="4530725"/>
          </a:xfrm>
        </p:spPr>
        <p:txBody>
          <a:bodyPr>
            <a:normAutofit lnSpcReduction="10000"/>
          </a:bodyPr>
          <a:lstStyle/>
          <a:p>
            <a:r>
              <a:rPr lang="en-US" altLang="en-US"/>
              <a:t>Varying enough from block and character to have own interface</a:t>
            </a:r>
          </a:p>
          <a:p>
            <a:r>
              <a:rPr lang="en-US" altLang="en-US"/>
              <a:t>Linux, Unix, Windows and many others include </a:t>
            </a:r>
            <a:r>
              <a:rPr lang="en-US" altLang="en-US" b="1">
                <a:solidFill>
                  <a:srgbClr val="3366FF"/>
                </a:solidFill>
              </a:rPr>
              <a:t>socket </a:t>
            </a:r>
            <a:r>
              <a:rPr lang="en-US" altLang="en-US"/>
              <a:t>interface</a:t>
            </a:r>
          </a:p>
          <a:p>
            <a:pPr lvl="1"/>
            <a:r>
              <a:rPr lang="en-US" altLang="en-US"/>
              <a:t>Separates network protocol from network operation</a:t>
            </a:r>
          </a:p>
          <a:p>
            <a:pPr lvl="1"/>
            <a:r>
              <a:rPr lang="en-US" altLang="en-US"/>
              <a:t>Includes </a:t>
            </a:r>
            <a:r>
              <a:rPr lang="en-US" altLang="en-US" b="1">
                <a:latin typeface="Courier New" pitchFamily="49" charset="0"/>
              </a:rPr>
              <a:t>select()</a:t>
            </a:r>
            <a:r>
              <a:rPr lang="en-US" altLang="en-US"/>
              <a:t> functionality</a:t>
            </a:r>
          </a:p>
          <a:p>
            <a:r>
              <a:rPr lang="en-US" altLang="en-US"/>
              <a:t>Approaches vary widely (pipes, FIFOs, streams, queues, mailboxes)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982663" y="141288"/>
            <a:ext cx="7704137" cy="576262"/>
          </a:xfrm>
        </p:spPr>
        <p:txBody>
          <a:bodyPr>
            <a:normAutofit fontScale="90000"/>
          </a:bodyPr>
          <a:lstStyle/>
          <a:p>
            <a:pPr eaLnBrk="1" hangingPunct="1"/>
            <a:r>
              <a:rPr lang="en-US" altLang="en-US"/>
              <a:t>Network-Attached Storage</a:t>
            </a:r>
          </a:p>
        </p:txBody>
      </p:sp>
      <p:sp>
        <p:nvSpPr>
          <p:cNvPr id="29698" name="Rectangle 3"/>
          <p:cNvSpPr>
            <a:spLocks noGrp="1" noChangeArrowheads="1"/>
          </p:cNvSpPr>
          <p:nvPr>
            <p:ph type="body" idx="1"/>
          </p:nvPr>
        </p:nvSpPr>
        <p:spPr>
          <a:xfrm>
            <a:off x="874713" y="1055688"/>
            <a:ext cx="7040562" cy="4530725"/>
          </a:xfrm>
        </p:spPr>
        <p:txBody>
          <a:bodyPr>
            <a:normAutofit fontScale="92500" lnSpcReduction="20000"/>
          </a:bodyPr>
          <a:lstStyle/>
          <a:p>
            <a:r>
              <a:rPr lang="en-US" altLang="en-US" dirty="0"/>
              <a:t>Network-attached storage (</a:t>
            </a:r>
            <a:r>
              <a:rPr lang="en-US" altLang="en-US" b="1" dirty="0">
                <a:solidFill>
                  <a:srgbClr val="3366FF"/>
                </a:solidFill>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Implemented via remote procedure calls (RPCs) between host and storage over typically TCP or UDP on IP network</a:t>
            </a:r>
          </a:p>
          <a:p>
            <a:r>
              <a:rPr lang="en-US" altLang="en-US" b="1" dirty="0" err="1">
                <a:solidFill>
                  <a:srgbClr val="3366FF"/>
                </a:solidFill>
              </a:rPr>
              <a:t>iSCSI</a:t>
            </a:r>
            <a:r>
              <a:rPr lang="en-US" altLang="en-US" dirty="0"/>
              <a:t> protocol uses IP network to carry the SCSI protocol</a:t>
            </a:r>
          </a:p>
          <a:p>
            <a:pPr lvl="1"/>
            <a:r>
              <a:rPr lang="en-US" altLang="en-US" dirty="0"/>
              <a:t>Remotely attaching to devices (blocks)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Clocks and Timers</a:t>
            </a:r>
          </a:p>
        </p:txBody>
      </p:sp>
      <p:sp>
        <p:nvSpPr>
          <p:cNvPr id="24579" name="Rectangle 3"/>
          <p:cNvSpPr>
            <a:spLocks noGrp="1" noChangeArrowheads="1"/>
          </p:cNvSpPr>
          <p:nvPr>
            <p:ph type="body" idx="1"/>
          </p:nvPr>
        </p:nvSpPr>
        <p:spPr>
          <a:xfrm>
            <a:off x="820738" y="1150938"/>
            <a:ext cx="6548437" cy="4530725"/>
          </a:xfrm>
        </p:spPr>
        <p:txBody>
          <a:bodyPr>
            <a:normAutofit fontScale="92500" lnSpcReduction="20000"/>
          </a:bodyPr>
          <a:lstStyle/>
          <a:p>
            <a:r>
              <a:rPr lang="en-US" altLang="en-US"/>
              <a:t>Provide current time, elapsed time, timer</a:t>
            </a:r>
          </a:p>
          <a:p>
            <a:r>
              <a:rPr lang="en-US" altLang="en-US"/>
              <a:t>Normal resolution about 1/60 second</a:t>
            </a:r>
          </a:p>
          <a:p>
            <a:r>
              <a:rPr lang="en-US" altLang="en-US"/>
              <a:t>Some systems provide higher-resolution timers</a:t>
            </a:r>
          </a:p>
          <a:p>
            <a:r>
              <a:rPr lang="en-US" altLang="en-US" b="1">
                <a:solidFill>
                  <a:srgbClr val="3366FF"/>
                </a:solidFill>
              </a:rPr>
              <a:t>Programmable interval timer</a:t>
            </a:r>
            <a:r>
              <a:rPr lang="en-US" altLang="en-US">
                <a:solidFill>
                  <a:srgbClr val="3366FF"/>
                </a:solidFill>
              </a:rPr>
              <a:t> </a:t>
            </a:r>
            <a:r>
              <a:rPr lang="en-US" altLang="en-US"/>
              <a:t>used for timings, periodic interrupts</a:t>
            </a:r>
          </a:p>
          <a:p>
            <a:r>
              <a:rPr lang="en-US" altLang="en-US" b="1">
                <a:latin typeface="Courier New" pitchFamily="49" charset="0"/>
              </a:rPr>
              <a:t>ioctl()</a:t>
            </a:r>
            <a:r>
              <a:rPr lang="en-US" altLang="en-US" b="1"/>
              <a:t> </a:t>
            </a:r>
            <a:r>
              <a:rPr lang="en-US" altLang="en-US"/>
              <a:t>(on UNIX) covers odd aspects of I/O such as clocks and timers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185863" y="182563"/>
            <a:ext cx="7800975" cy="576262"/>
          </a:xfrm>
        </p:spPr>
        <p:txBody>
          <a:bodyPr>
            <a:normAutofit fontScale="90000"/>
          </a:bodyPr>
          <a:lstStyle/>
          <a:p>
            <a:pPr eaLnBrk="1" hangingPunct="1"/>
            <a:r>
              <a:rPr lang="en-US" altLang="en-US"/>
              <a:t>Nonblocking and Asynchronous I/O</a:t>
            </a:r>
          </a:p>
        </p:txBody>
      </p:sp>
      <p:sp>
        <p:nvSpPr>
          <p:cNvPr id="25603" name="Rectangle 3"/>
          <p:cNvSpPr>
            <a:spLocks noGrp="1" noChangeArrowheads="1"/>
          </p:cNvSpPr>
          <p:nvPr>
            <p:ph type="body" idx="1"/>
          </p:nvPr>
        </p:nvSpPr>
        <p:spPr>
          <a:xfrm>
            <a:off x="820738" y="1150938"/>
            <a:ext cx="6877050" cy="4530725"/>
          </a:xfrm>
        </p:spPr>
        <p:txBody>
          <a:bodyPr>
            <a:normAutofit fontScale="70000" lnSpcReduction="20000"/>
          </a:bodyPr>
          <a:lstStyle/>
          <a:p>
            <a:r>
              <a:rPr lang="en-US" altLang="en-US" b="1">
                <a:solidFill>
                  <a:srgbClr val="3366FF"/>
                </a:solidFill>
              </a:rPr>
              <a:t>Blocking</a:t>
            </a:r>
            <a:r>
              <a:rPr lang="en-US" altLang="en-US" b="1"/>
              <a:t> </a:t>
            </a:r>
            <a:r>
              <a:rPr lang="en-US" altLang="en-US"/>
              <a:t>- process suspended until I/O completed</a:t>
            </a:r>
          </a:p>
          <a:p>
            <a:pPr lvl="1"/>
            <a:r>
              <a:rPr lang="en-US" altLang="en-US"/>
              <a:t>Easy to use and understand</a:t>
            </a:r>
          </a:p>
          <a:p>
            <a:pPr lvl="1"/>
            <a:r>
              <a:rPr lang="en-US" altLang="en-US"/>
              <a:t>Insufficient for some needs</a:t>
            </a:r>
          </a:p>
          <a:p>
            <a:r>
              <a:rPr lang="en-US" altLang="en-US" b="1">
                <a:solidFill>
                  <a:srgbClr val="3366FF"/>
                </a:solidFill>
              </a:rPr>
              <a:t>Nonblocking</a:t>
            </a:r>
            <a:r>
              <a:rPr lang="en-US" altLang="en-US"/>
              <a:t> - I/O call returns as much as available</a:t>
            </a:r>
          </a:p>
          <a:p>
            <a:pPr lvl="1"/>
            <a:r>
              <a:rPr lang="en-US" altLang="en-US"/>
              <a:t>User interface, data copy (buffered I/O)</a:t>
            </a:r>
          </a:p>
          <a:p>
            <a:pPr lvl="1"/>
            <a:r>
              <a:rPr lang="en-US" altLang="en-US"/>
              <a:t>Implemented via multi-threading</a:t>
            </a:r>
          </a:p>
          <a:p>
            <a:pPr lvl="1"/>
            <a:r>
              <a:rPr lang="en-US" altLang="en-US"/>
              <a:t>Returns quickly with count of bytes read or written</a:t>
            </a:r>
          </a:p>
          <a:p>
            <a:pPr lvl="1"/>
            <a:r>
              <a:rPr lang="en-US" altLang="en-US" b="1">
                <a:latin typeface="Courier New" pitchFamily="49" charset="0"/>
                <a:cs typeface="Courier New" pitchFamily="49" charset="0"/>
              </a:rPr>
              <a:t>select() </a:t>
            </a:r>
            <a:r>
              <a:rPr lang="en-US" altLang="en-US"/>
              <a:t>to find if data ready then </a:t>
            </a:r>
            <a:r>
              <a:rPr lang="en-US" altLang="en-US" b="1">
                <a:latin typeface="Courier New" pitchFamily="49" charset="0"/>
                <a:cs typeface="Courier New" pitchFamily="49" charset="0"/>
              </a:rPr>
              <a:t>read()</a:t>
            </a:r>
            <a:r>
              <a:rPr lang="en-US" altLang="en-US" b="1"/>
              <a:t> </a:t>
            </a:r>
            <a:r>
              <a:rPr lang="en-US" altLang="en-US"/>
              <a:t>or </a:t>
            </a:r>
            <a:r>
              <a:rPr lang="en-US" altLang="en-US" b="1">
                <a:latin typeface="Courier New" pitchFamily="49" charset="0"/>
                <a:cs typeface="Courier New" pitchFamily="49" charset="0"/>
              </a:rPr>
              <a:t>write()</a:t>
            </a:r>
            <a:r>
              <a:rPr lang="en-US" altLang="en-US" b="1"/>
              <a:t> </a:t>
            </a:r>
            <a:r>
              <a:rPr lang="en-US" altLang="en-US"/>
              <a:t>to transfer</a:t>
            </a:r>
          </a:p>
          <a:p>
            <a:r>
              <a:rPr lang="en-US" altLang="en-US" b="1">
                <a:solidFill>
                  <a:srgbClr val="3366FF"/>
                </a:solidFill>
              </a:rPr>
              <a:t>Asynchronous</a:t>
            </a:r>
            <a:r>
              <a:rPr lang="en-US" altLang="en-US"/>
              <a:t> - process runs while I/O executes</a:t>
            </a:r>
          </a:p>
          <a:p>
            <a:pPr lvl="1"/>
            <a:r>
              <a:rPr lang="en-US" altLang="en-US"/>
              <a:t>Difficult to use</a:t>
            </a:r>
          </a:p>
          <a:p>
            <a:pPr lvl="1"/>
            <a:r>
              <a:rPr lang="en-US" altLang="en-US"/>
              <a:t>I/O subsystem signals process when I/O completed</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Two I/O Methods</a:t>
            </a:r>
          </a:p>
        </p:txBody>
      </p:sp>
      <p:sp>
        <p:nvSpPr>
          <p:cNvPr id="26627" name="Text Box 4"/>
          <p:cNvSpPr txBox="1">
            <a:spLocks noChangeArrowheads="1"/>
          </p:cNvSpPr>
          <p:nvPr/>
        </p:nvSpPr>
        <p:spPr bwMode="auto">
          <a:xfrm>
            <a:off x="2716213" y="4981575"/>
            <a:ext cx="1735137" cy="369888"/>
          </a:xfrm>
          <a:prstGeom prst="rect">
            <a:avLst/>
          </a:prstGeom>
          <a:noFill/>
          <a:ln w="9525">
            <a:noFill/>
            <a:miter lim="800000"/>
            <a:headEnd/>
            <a:tailEnd/>
          </a:ln>
        </p:spPr>
        <p:txBody>
          <a:bodyPr lIns="91435" tIns="45718" rIns="91435" bIns="45718">
            <a:spAutoFit/>
          </a:bodyPr>
          <a:lstStyle/>
          <a:p>
            <a:pPr>
              <a:spcBef>
                <a:spcPct val="50000"/>
              </a:spcBef>
            </a:pPr>
            <a:r>
              <a:rPr lang="en-US" altLang="en-US">
                <a:latin typeface="Helvetica" pitchFamily="-84" charset="0"/>
              </a:rPr>
              <a:t>Synchronous</a:t>
            </a:r>
          </a:p>
        </p:txBody>
      </p:sp>
      <p:sp>
        <p:nvSpPr>
          <p:cNvPr id="26628" name="Text Box 5"/>
          <p:cNvSpPr txBox="1">
            <a:spLocks noChangeArrowheads="1"/>
          </p:cNvSpPr>
          <p:nvPr/>
        </p:nvSpPr>
        <p:spPr bwMode="auto">
          <a:xfrm>
            <a:off x="5429250" y="5000625"/>
            <a:ext cx="3086100" cy="369888"/>
          </a:xfrm>
          <a:prstGeom prst="rect">
            <a:avLst/>
          </a:prstGeom>
          <a:noFill/>
          <a:ln w="9525">
            <a:noFill/>
            <a:miter lim="800000"/>
            <a:headEnd/>
            <a:tailEnd/>
          </a:ln>
        </p:spPr>
        <p:txBody>
          <a:bodyPr lIns="91435" tIns="45718" rIns="91435" bIns="45718">
            <a:spAutoFit/>
          </a:bodyPr>
          <a:lstStyle/>
          <a:p>
            <a:pPr>
              <a:spcBef>
                <a:spcPct val="50000"/>
              </a:spcBef>
            </a:pPr>
            <a:r>
              <a:rPr lang="en-US" altLang="en-US">
                <a:latin typeface="Helvetica" pitchFamily="-84" charset="0"/>
              </a:rPr>
              <a:t>Asynchronous</a:t>
            </a:r>
          </a:p>
        </p:txBody>
      </p:sp>
      <p:pic>
        <p:nvPicPr>
          <p:cNvPr id="26629" name="Picture 6"/>
          <p:cNvPicPr>
            <a:picLocks noChangeAspect="1" noChangeArrowheads="1"/>
          </p:cNvPicPr>
          <p:nvPr/>
        </p:nvPicPr>
        <p:blipFill>
          <a:blip r:embed="rId3"/>
          <a:srcRect/>
          <a:stretch>
            <a:fillRect/>
          </a:stretch>
        </p:blipFill>
        <p:spPr bwMode="auto">
          <a:xfrm>
            <a:off x="1360389" y="1363663"/>
            <a:ext cx="7154961" cy="3987800"/>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85825" y="168275"/>
            <a:ext cx="7800975" cy="576263"/>
          </a:xfrm>
        </p:spPr>
        <p:txBody>
          <a:bodyPr>
            <a:normAutofit fontScale="90000"/>
          </a:bodyPr>
          <a:lstStyle/>
          <a:p>
            <a:pPr eaLnBrk="1" hangingPunct="1"/>
            <a:r>
              <a:rPr lang="en-US" altLang="en-US"/>
              <a:t>Vectored I/O</a:t>
            </a:r>
          </a:p>
        </p:txBody>
      </p:sp>
      <p:sp>
        <p:nvSpPr>
          <p:cNvPr id="27651" name="Rectangle 3"/>
          <p:cNvSpPr>
            <a:spLocks noGrp="1" noChangeArrowheads="1"/>
          </p:cNvSpPr>
          <p:nvPr>
            <p:ph type="body" idx="1"/>
          </p:nvPr>
        </p:nvSpPr>
        <p:spPr>
          <a:xfrm>
            <a:off x="833438" y="1138238"/>
            <a:ext cx="6877050" cy="4530725"/>
          </a:xfrm>
        </p:spPr>
        <p:txBody>
          <a:bodyPr>
            <a:normAutofit fontScale="85000" lnSpcReduction="20000"/>
          </a:bodyPr>
          <a:lstStyle/>
          <a:p>
            <a:r>
              <a:rPr lang="en-US" altLang="en-US" b="1">
                <a:solidFill>
                  <a:srgbClr val="3366FF"/>
                </a:solidFill>
              </a:rPr>
              <a:t>Vectored I/O </a:t>
            </a:r>
            <a:r>
              <a:rPr lang="en-US" altLang="en-US"/>
              <a:t>allows one system call to perform multiple I/O operations</a:t>
            </a:r>
          </a:p>
          <a:p>
            <a:r>
              <a:rPr lang="en-US" altLang="en-US"/>
              <a:t>For example, Unix </a:t>
            </a:r>
            <a:r>
              <a:rPr lang="en-US" altLang="en-US" b="1">
                <a:latin typeface="Courier New" pitchFamily="49" charset="0"/>
                <a:cs typeface="Courier New" pitchFamily="49" charset="0"/>
              </a:rPr>
              <a:t>readve() </a:t>
            </a:r>
            <a:r>
              <a:rPr lang="en-US" altLang="en-US"/>
              <a:t>accepts a vector of multiple buffers to read into or write from</a:t>
            </a:r>
          </a:p>
          <a:p>
            <a:r>
              <a:rPr lang="en-US" altLang="en-US"/>
              <a:t>This scatter-gather method better than multiple individual I/O calls</a:t>
            </a:r>
          </a:p>
          <a:p>
            <a:pPr lvl="1"/>
            <a:r>
              <a:rPr lang="en-US" altLang="en-US"/>
              <a:t>Decreases context switching and system call overhead</a:t>
            </a:r>
          </a:p>
          <a:p>
            <a:pPr lvl="1"/>
            <a:r>
              <a:rPr lang="en-US" altLang="en-US"/>
              <a:t>Some versions provide atomicity</a:t>
            </a:r>
          </a:p>
          <a:p>
            <a:pPr lvl="2"/>
            <a:r>
              <a:rPr lang="en-US" altLang="en-US"/>
              <a:t>Avoid for example worry about multiple threads changing data as reads / writes occurring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57250" y="182563"/>
            <a:ext cx="7829550" cy="576262"/>
          </a:xfrm>
        </p:spPr>
        <p:txBody>
          <a:bodyPr>
            <a:normAutofit fontScale="90000"/>
          </a:bodyPr>
          <a:lstStyle/>
          <a:p>
            <a:pPr eaLnBrk="1" hangingPunct="1"/>
            <a:r>
              <a:rPr lang="en-US" altLang="en-US"/>
              <a:t>Kernel I/O Subsystem</a:t>
            </a:r>
          </a:p>
        </p:txBody>
      </p:sp>
      <p:sp>
        <p:nvSpPr>
          <p:cNvPr id="28675" name="Rectangle 3"/>
          <p:cNvSpPr>
            <a:spLocks noGrp="1" noChangeArrowheads="1"/>
          </p:cNvSpPr>
          <p:nvPr>
            <p:ph type="body" idx="1"/>
          </p:nvPr>
        </p:nvSpPr>
        <p:spPr>
          <a:xfrm>
            <a:off x="847725" y="1001713"/>
            <a:ext cx="7627938" cy="4826000"/>
          </a:xfrm>
        </p:spPr>
        <p:txBody>
          <a:bodyPr>
            <a:normAutofit fontScale="77500" lnSpcReduction="20000"/>
          </a:bodyPr>
          <a:lstStyle/>
          <a:p>
            <a:r>
              <a:rPr lang="en-US" altLang="en-US"/>
              <a:t>Scheduling</a:t>
            </a:r>
          </a:p>
          <a:p>
            <a:pPr lvl="1"/>
            <a:r>
              <a:rPr lang="en-US" altLang="en-US"/>
              <a:t>Some I/O request ordering via per-device queue</a:t>
            </a:r>
          </a:p>
          <a:p>
            <a:pPr lvl="1"/>
            <a:r>
              <a:rPr lang="en-US" altLang="en-US"/>
              <a:t>Some OSs try fairness</a:t>
            </a:r>
          </a:p>
          <a:p>
            <a:pPr lvl="1"/>
            <a:r>
              <a:rPr lang="en-US" altLang="en-US"/>
              <a:t>Some implement Quality Of Service (i.e. IPQOS)</a:t>
            </a:r>
          </a:p>
          <a:p>
            <a:r>
              <a:rPr lang="en-US" altLang="en-US" b="1">
                <a:solidFill>
                  <a:srgbClr val="3366FF"/>
                </a:solidFill>
              </a:rPr>
              <a:t>Buffering</a:t>
            </a:r>
            <a:r>
              <a:rPr lang="en-US" altLang="en-US"/>
              <a:t> - store data in memory while transferring between devices</a:t>
            </a:r>
          </a:p>
          <a:p>
            <a:pPr lvl="1"/>
            <a:r>
              <a:rPr lang="en-US" altLang="en-US"/>
              <a:t>To cope with device speed mismatch</a:t>
            </a:r>
          </a:p>
          <a:p>
            <a:pPr lvl="1"/>
            <a:r>
              <a:rPr lang="en-US" altLang="en-US"/>
              <a:t>To cope with device transfer size mismatch</a:t>
            </a:r>
          </a:p>
          <a:p>
            <a:pPr lvl="1"/>
            <a:r>
              <a:rPr lang="en-US" altLang="en-US"/>
              <a:t>To maintain </a:t>
            </a:r>
            <a:r>
              <a:rPr lang="ja-JP" altLang="en-US"/>
              <a:t>“</a:t>
            </a:r>
            <a:r>
              <a:rPr lang="en-US" altLang="ja-JP"/>
              <a:t>copy semantics</a:t>
            </a:r>
            <a:r>
              <a:rPr lang="ja-JP" altLang="en-US"/>
              <a:t>”</a:t>
            </a:r>
            <a:endParaRPr lang="en-US" altLang="ja-JP"/>
          </a:p>
          <a:p>
            <a:pPr lvl="1"/>
            <a:r>
              <a:rPr lang="en-US" altLang="en-US" b="1">
                <a:solidFill>
                  <a:srgbClr val="3366FF"/>
                </a:solidFill>
              </a:rPr>
              <a:t>Double buffering </a:t>
            </a:r>
            <a:r>
              <a:rPr lang="en-US" altLang="en-US"/>
              <a:t>– two copies of the data</a:t>
            </a:r>
          </a:p>
          <a:p>
            <a:pPr lvl="2"/>
            <a:r>
              <a:rPr lang="en-US" altLang="en-US"/>
              <a:t>Kernel and user</a:t>
            </a:r>
          </a:p>
          <a:p>
            <a:pPr lvl="2"/>
            <a:r>
              <a:rPr lang="en-US" altLang="en-US"/>
              <a:t>Varying sizes</a:t>
            </a:r>
          </a:p>
          <a:p>
            <a:pPr lvl="2"/>
            <a:r>
              <a:rPr lang="en-US" altLang="en-US"/>
              <a:t>Full  / being processed and not-full / being used</a:t>
            </a:r>
          </a:p>
          <a:p>
            <a:pPr lvl="2"/>
            <a:r>
              <a:rPr lang="en-US" altLang="en-US"/>
              <a:t>Copy-on-write can be used for efficiency in some cases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23925" y="141288"/>
            <a:ext cx="7762875" cy="576262"/>
          </a:xfrm>
        </p:spPr>
        <p:txBody>
          <a:bodyPr>
            <a:normAutofit fontScale="90000"/>
          </a:bodyPr>
          <a:lstStyle/>
          <a:p>
            <a:pPr eaLnBrk="1" hangingPunct="1"/>
            <a:r>
              <a:rPr lang="en-US" altLang="en-US"/>
              <a:t>Device-status Table</a:t>
            </a:r>
          </a:p>
        </p:txBody>
      </p:sp>
      <p:pic>
        <p:nvPicPr>
          <p:cNvPr id="29699" name="Picture 4" descr="13"/>
          <p:cNvPicPr>
            <a:picLocks noChangeAspect="1" noChangeArrowheads="1"/>
          </p:cNvPicPr>
          <p:nvPr/>
        </p:nvPicPr>
        <p:blipFill>
          <a:blip r:embed="rId3"/>
          <a:srcRect/>
          <a:stretch>
            <a:fillRect/>
          </a:stretch>
        </p:blipFill>
        <p:spPr bwMode="auto">
          <a:xfrm>
            <a:off x="1771650" y="1593850"/>
            <a:ext cx="6075363" cy="3354388"/>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77875" y="168275"/>
            <a:ext cx="7908925" cy="576263"/>
          </a:xfrm>
        </p:spPr>
        <p:txBody>
          <a:bodyPr>
            <a:normAutofit fontScale="90000"/>
          </a:bodyPr>
          <a:lstStyle/>
          <a:p>
            <a:pPr eaLnBrk="1" hangingPunct="1"/>
            <a:r>
              <a:rPr lang="en-US" altLang="en-US"/>
              <a:t>Kernel I/O Subsystem</a:t>
            </a:r>
          </a:p>
        </p:txBody>
      </p:sp>
      <p:sp>
        <p:nvSpPr>
          <p:cNvPr id="31747" name="Rectangle 3"/>
          <p:cNvSpPr>
            <a:spLocks noGrp="1" noChangeArrowheads="1"/>
          </p:cNvSpPr>
          <p:nvPr>
            <p:ph type="body" idx="1"/>
          </p:nvPr>
        </p:nvSpPr>
        <p:spPr>
          <a:xfrm>
            <a:off x="847725" y="1165225"/>
            <a:ext cx="7600950" cy="4530725"/>
          </a:xfrm>
        </p:spPr>
        <p:txBody>
          <a:bodyPr>
            <a:normAutofit fontScale="92500" lnSpcReduction="20000"/>
          </a:bodyPr>
          <a:lstStyle/>
          <a:p>
            <a:r>
              <a:rPr lang="en-US" altLang="en-US" b="1">
                <a:solidFill>
                  <a:srgbClr val="3366FF"/>
                </a:solidFill>
              </a:rPr>
              <a:t>Caching</a:t>
            </a:r>
            <a:r>
              <a:rPr lang="en-US" altLang="en-US">
                <a:solidFill>
                  <a:srgbClr val="3366FF"/>
                </a:solidFill>
              </a:rPr>
              <a:t> </a:t>
            </a:r>
            <a:r>
              <a:rPr lang="en-US" altLang="en-US"/>
              <a:t>- faster device holding copy of data</a:t>
            </a:r>
          </a:p>
          <a:p>
            <a:pPr lvl="1"/>
            <a:r>
              <a:rPr lang="en-US" altLang="en-US"/>
              <a:t>Always just a copy</a:t>
            </a:r>
          </a:p>
          <a:p>
            <a:pPr lvl="1"/>
            <a:r>
              <a:rPr lang="en-US" altLang="en-US"/>
              <a:t>Key to performance</a:t>
            </a:r>
          </a:p>
          <a:p>
            <a:pPr lvl="1"/>
            <a:r>
              <a:rPr lang="en-US" altLang="en-US"/>
              <a:t>Sometimes combined with buffering</a:t>
            </a:r>
          </a:p>
          <a:p>
            <a:r>
              <a:rPr lang="en-US" altLang="en-US" b="1">
                <a:solidFill>
                  <a:srgbClr val="3366FF"/>
                </a:solidFill>
              </a:rPr>
              <a:t>Spooling</a:t>
            </a:r>
            <a:r>
              <a:rPr lang="en-US" altLang="en-US"/>
              <a:t> - hold output for a device</a:t>
            </a:r>
          </a:p>
          <a:p>
            <a:pPr lvl="1"/>
            <a:r>
              <a:rPr lang="en-US" altLang="en-US"/>
              <a:t>If device can serve only one request at a time </a:t>
            </a:r>
          </a:p>
          <a:p>
            <a:pPr lvl="1"/>
            <a:r>
              <a:rPr lang="en-US" altLang="en-US"/>
              <a:t>i.e., Printing</a:t>
            </a:r>
          </a:p>
          <a:p>
            <a:r>
              <a:rPr lang="en-US" altLang="en-US" b="1">
                <a:solidFill>
                  <a:srgbClr val="3366FF"/>
                </a:solidFill>
              </a:rPr>
              <a:t>Device reservation</a:t>
            </a:r>
            <a:r>
              <a:rPr lang="en-US" altLang="en-US">
                <a:solidFill>
                  <a:srgbClr val="3366FF"/>
                </a:solidFill>
              </a:rPr>
              <a:t> </a:t>
            </a:r>
            <a:r>
              <a:rPr lang="en-US" altLang="en-US"/>
              <a:t>- provides exclusive access to a device</a:t>
            </a:r>
          </a:p>
          <a:p>
            <a:pPr lvl="1"/>
            <a:r>
              <a:rPr lang="en-US" altLang="en-US"/>
              <a:t>System calls for allocation and de-allocation</a:t>
            </a:r>
          </a:p>
          <a:p>
            <a:pPr lvl="1"/>
            <a:r>
              <a:rPr lang="en-US" altLang="en-US"/>
              <a:t>Watch out for deadlock</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55575"/>
            <a:ext cx="8229600" cy="576263"/>
          </a:xfrm>
        </p:spPr>
        <p:txBody>
          <a:bodyPr>
            <a:normAutofit fontScale="90000"/>
          </a:bodyPr>
          <a:lstStyle/>
          <a:p>
            <a:pPr eaLnBrk="1" hangingPunct="1"/>
            <a:r>
              <a:rPr lang="en-US" altLang="en-US"/>
              <a:t>Error Handling</a:t>
            </a:r>
          </a:p>
        </p:txBody>
      </p:sp>
      <p:sp>
        <p:nvSpPr>
          <p:cNvPr id="32771" name="Rectangle 3"/>
          <p:cNvSpPr>
            <a:spLocks noGrp="1" noChangeArrowheads="1"/>
          </p:cNvSpPr>
          <p:nvPr>
            <p:ph type="body" idx="1"/>
          </p:nvPr>
        </p:nvSpPr>
        <p:spPr>
          <a:xfrm>
            <a:off x="806450" y="1233488"/>
            <a:ext cx="6959600" cy="4530725"/>
          </a:xfrm>
        </p:spPr>
        <p:txBody>
          <a:bodyPr>
            <a:normAutofit fontScale="92500" lnSpcReduction="10000"/>
          </a:bodyPr>
          <a:lstStyle/>
          <a:p>
            <a:r>
              <a:rPr lang="en-US" altLang="en-US"/>
              <a:t>OS can recover from disk read, device unavailable, transient write failures</a:t>
            </a:r>
          </a:p>
          <a:p>
            <a:pPr lvl="1"/>
            <a:r>
              <a:rPr lang="en-US" altLang="en-US"/>
              <a:t>Retry a read or write, for example</a:t>
            </a:r>
          </a:p>
          <a:p>
            <a:pPr lvl="1"/>
            <a:r>
              <a:rPr lang="en-US" altLang="en-US"/>
              <a:t>Some systems more advanced – Solaris FMA, AIX </a:t>
            </a:r>
          </a:p>
          <a:p>
            <a:pPr lvl="2"/>
            <a:r>
              <a:rPr lang="en-US" altLang="en-US"/>
              <a:t>Track error frequencies, stop using device with increasing frequency of retry-able errors</a:t>
            </a:r>
          </a:p>
          <a:p>
            <a:r>
              <a:rPr lang="en-US" altLang="en-US"/>
              <a:t>Most return an error number or code when I/O request fails </a:t>
            </a:r>
          </a:p>
          <a:p>
            <a:r>
              <a:rPr lang="en-US" altLang="en-US"/>
              <a:t>System error logs hold problem reports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I/O Protection</a:t>
            </a:r>
          </a:p>
        </p:txBody>
      </p:sp>
      <p:sp>
        <p:nvSpPr>
          <p:cNvPr id="33795" name="Rectangle 3"/>
          <p:cNvSpPr>
            <a:spLocks noGrp="1" noChangeArrowheads="1"/>
          </p:cNvSpPr>
          <p:nvPr>
            <p:ph type="body" idx="1"/>
          </p:nvPr>
        </p:nvSpPr>
        <p:spPr>
          <a:xfrm>
            <a:off x="806450" y="1243013"/>
            <a:ext cx="6835775" cy="4530725"/>
          </a:xfrm>
        </p:spPr>
        <p:txBody>
          <a:bodyPr/>
          <a:lstStyle/>
          <a:p>
            <a:r>
              <a:rPr lang="en-US" altLang="en-US"/>
              <a:t>User process may accidentally or purposefully attempt to disrupt normal operation via illegal I/O instructions</a:t>
            </a:r>
          </a:p>
          <a:p>
            <a:pPr lvl="1"/>
            <a:r>
              <a:rPr lang="en-US" altLang="en-US"/>
              <a:t>All I/O instructions defined to be privileged</a:t>
            </a:r>
          </a:p>
          <a:p>
            <a:pPr lvl="1"/>
            <a:r>
              <a:rPr lang="en-US" altLang="en-US"/>
              <a:t>I/O must be performed via system calls</a:t>
            </a:r>
          </a:p>
          <a:p>
            <a:pPr lvl="2"/>
            <a:r>
              <a:rPr lang="en-US" altLang="en-US"/>
              <a:t>Memory-mapped and I/O port memory locations must be protected too</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201738" y="168275"/>
            <a:ext cx="7704137" cy="576263"/>
          </a:xfrm>
        </p:spPr>
        <p:txBody>
          <a:bodyPr>
            <a:normAutofit fontScale="90000"/>
          </a:bodyPr>
          <a:lstStyle/>
          <a:p>
            <a:pPr eaLnBrk="1" hangingPunct="1"/>
            <a:r>
              <a:rPr lang="en-US" altLang="en-US"/>
              <a:t>Use of a System Call to Perform I/O</a:t>
            </a:r>
          </a:p>
        </p:txBody>
      </p:sp>
      <p:pic>
        <p:nvPicPr>
          <p:cNvPr id="34819" name="Picture 1" descr="13_11.pdf"/>
          <p:cNvPicPr>
            <a:picLocks noChangeAspect="1"/>
          </p:cNvPicPr>
          <p:nvPr/>
        </p:nvPicPr>
        <p:blipFill>
          <a:blip r:embed="rId3"/>
          <a:srcRect/>
          <a:stretch>
            <a:fillRect/>
          </a:stretch>
        </p:blipFill>
        <p:spPr bwMode="auto">
          <a:xfrm>
            <a:off x="2573338" y="1214438"/>
            <a:ext cx="3433762" cy="45688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Disk Scheduling</a:t>
            </a:r>
          </a:p>
        </p:txBody>
      </p:sp>
      <p:sp>
        <p:nvSpPr>
          <p:cNvPr id="31746" name="Rectangle 3"/>
          <p:cNvSpPr>
            <a:spLocks noGrp="1" noChangeArrowheads="1"/>
          </p:cNvSpPr>
          <p:nvPr>
            <p:ph type="body" idx="1"/>
          </p:nvPr>
        </p:nvSpPr>
        <p:spPr>
          <a:xfrm>
            <a:off x="889000" y="1123950"/>
            <a:ext cx="6945313" cy="5146675"/>
          </a:xfrm>
        </p:spPr>
        <p:txBody>
          <a:bodyPr>
            <a:normAutofit fontScale="92500"/>
          </a:bodyPr>
          <a:lstStyle/>
          <a:p>
            <a:r>
              <a:rPr lang="en-US" altLang="en-US"/>
              <a:t>The operating system is responsible for using hardware efficiently — for the disk drives, this means having a fast access time and disk bandwidth</a:t>
            </a:r>
            <a:endParaRPr lang="en-US" altLang="en-US" sz="800"/>
          </a:p>
          <a:p>
            <a:r>
              <a:rPr lang="en-US" altLang="en-US"/>
              <a:t>Minimize seek time</a:t>
            </a:r>
            <a:endParaRPr lang="en-US" altLang="en-US" sz="800"/>
          </a:p>
          <a:p>
            <a:r>
              <a:rPr lang="en-US" altLang="en-US"/>
              <a:t>Seek time </a:t>
            </a:r>
            <a:r>
              <a:rPr lang="en-US" altLang="en-US">
                <a:sym typeface="Symbol" pitchFamily="18" charset="2"/>
              </a:rPr>
              <a:t> seek distance</a:t>
            </a:r>
            <a:endParaRPr lang="en-US" altLang="en-US" sz="800">
              <a:sym typeface="Symbol" pitchFamily="18" charset="2"/>
            </a:endParaRPr>
          </a:p>
          <a:p>
            <a:r>
              <a:rPr lang="en-US" altLang="en-US">
                <a:sym typeface="Symbol" pitchFamily="18" charset="2"/>
              </a:rPr>
              <a:t>Disk </a:t>
            </a:r>
            <a:r>
              <a:rPr lang="en-US" altLang="en-US" b="1">
                <a:solidFill>
                  <a:srgbClr val="3366FF"/>
                </a:solidFill>
                <a:sym typeface="Symbol" pitchFamily="18" charset="2"/>
              </a:rPr>
              <a:t>bandwidth</a:t>
            </a:r>
            <a:r>
              <a:rPr lang="en-US" altLang="en-US">
                <a:solidFill>
                  <a:srgbClr val="3366FF"/>
                </a:solidFill>
                <a:sym typeface="Symbol" pitchFamily="18" charset="2"/>
              </a:rPr>
              <a:t> </a:t>
            </a:r>
            <a:r>
              <a:rPr lang="en-US" altLang="en-US">
                <a:sym typeface="Symbol" pitchFamily="18" charset="2"/>
              </a:rPr>
              <a:t>is the total number of bytes transferred, divided by the total time between the first request for service and the completion of the last transfer</a:t>
            </a:r>
            <a:endParaRPr lang="en-US"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14400" y="182563"/>
            <a:ext cx="7772400" cy="576262"/>
          </a:xfrm>
        </p:spPr>
        <p:txBody>
          <a:bodyPr>
            <a:normAutofit fontScale="90000"/>
          </a:bodyPr>
          <a:lstStyle/>
          <a:p>
            <a:pPr eaLnBrk="1" hangingPunct="1"/>
            <a:r>
              <a:rPr lang="en-US" altLang="en-US"/>
              <a:t>Kernel Data Structures</a:t>
            </a:r>
          </a:p>
        </p:txBody>
      </p:sp>
      <p:sp>
        <p:nvSpPr>
          <p:cNvPr id="35843" name="Rectangle 3"/>
          <p:cNvSpPr>
            <a:spLocks noGrp="1" noChangeArrowheads="1"/>
          </p:cNvSpPr>
          <p:nvPr>
            <p:ph type="body" idx="1"/>
          </p:nvPr>
        </p:nvSpPr>
        <p:spPr>
          <a:xfrm>
            <a:off x="820738" y="1150937"/>
            <a:ext cx="8170862" cy="5524499"/>
          </a:xfrm>
        </p:spPr>
        <p:txBody>
          <a:bodyPr>
            <a:normAutofit fontScale="85000" lnSpcReduction="20000"/>
          </a:bodyPr>
          <a:lstStyle/>
          <a:p>
            <a:r>
              <a:rPr lang="en-US" altLang="en-US" dirty="0"/>
              <a:t>Kernel keeps state info for I/O components, including open file tables, network connections, character device state</a:t>
            </a:r>
          </a:p>
          <a:p>
            <a:r>
              <a:rPr lang="en-US" altLang="en-US" dirty="0"/>
              <a:t>Many, many complex data structures to track buffers, memory allocation, </a:t>
            </a:r>
            <a:r>
              <a:rPr lang="ja-JP" altLang="en-US" dirty="0"/>
              <a:t>“</a:t>
            </a:r>
            <a:r>
              <a:rPr lang="en-US" altLang="ja-JP" dirty="0"/>
              <a:t>dirty</a:t>
            </a:r>
            <a:r>
              <a:rPr lang="ja-JP" altLang="en-US" dirty="0"/>
              <a:t>”</a:t>
            </a:r>
            <a:r>
              <a:rPr lang="en-US" altLang="ja-JP" dirty="0"/>
              <a:t> blocks</a:t>
            </a:r>
          </a:p>
          <a:p>
            <a:r>
              <a:rPr lang="en-US" altLang="en-US" dirty="0"/>
              <a:t>Some use object-oriented methods and message passing to implement I/O</a:t>
            </a:r>
          </a:p>
          <a:p>
            <a:pPr lvl="1"/>
            <a:r>
              <a:rPr lang="en-US" altLang="en-US" dirty="0"/>
              <a:t>Windows uses message passing</a:t>
            </a:r>
          </a:p>
          <a:p>
            <a:pPr lvl="2"/>
            <a:r>
              <a:rPr lang="en-US" altLang="en-US" dirty="0"/>
              <a:t>Message with I/O information passed from user mode into kernel</a:t>
            </a:r>
          </a:p>
          <a:p>
            <a:pPr lvl="2"/>
            <a:r>
              <a:rPr lang="en-US" altLang="en-US" dirty="0"/>
              <a:t>Message modified as it flows through to device driver and back to process</a:t>
            </a:r>
          </a:p>
          <a:p>
            <a:pPr lvl="2"/>
            <a:r>
              <a:rPr lang="en-US" altLang="en-US" dirty="0"/>
              <a:t>Pros / cons?</a:t>
            </a:r>
          </a:p>
          <a:p>
            <a:pPr lvl="1"/>
            <a:r>
              <a:rPr lang="en-US" sz="1800" b="0" i="0" dirty="0">
                <a:solidFill>
                  <a:srgbClr val="231F20"/>
                </a:solidFill>
                <a:effectLst/>
                <a:latin typeface="Palatino-Roman"/>
              </a:rPr>
              <a:t>The message-passing approach can add overhead, by comparison with procedural techniques that use shared data structures, but it simplifies the structure and design of the I/O system and adds flexibility</a:t>
            </a:r>
            <a:r>
              <a:rPr lang="en-US" dirty="0"/>
              <a:t> </a:t>
            </a:r>
            <a:br>
              <a:rPr lang="en-US" dirty="0"/>
            </a:br>
            <a:endParaRPr lang="en-US"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77875" y="182563"/>
            <a:ext cx="7908925" cy="576262"/>
          </a:xfrm>
        </p:spPr>
        <p:txBody>
          <a:bodyPr>
            <a:normAutofit fontScale="90000"/>
          </a:bodyPr>
          <a:lstStyle/>
          <a:p>
            <a:pPr eaLnBrk="1" hangingPunct="1"/>
            <a:r>
              <a:rPr lang="en-US" altLang="en-US"/>
              <a:t>Power Management</a:t>
            </a:r>
          </a:p>
        </p:txBody>
      </p:sp>
      <p:sp>
        <p:nvSpPr>
          <p:cNvPr id="37891" name="Rectangle 3"/>
          <p:cNvSpPr>
            <a:spLocks noGrp="1" noChangeArrowheads="1"/>
          </p:cNvSpPr>
          <p:nvPr>
            <p:ph type="body" idx="1"/>
          </p:nvPr>
        </p:nvSpPr>
        <p:spPr>
          <a:xfrm>
            <a:off x="860425" y="1042988"/>
            <a:ext cx="7110413" cy="4530725"/>
          </a:xfrm>
        </p:spPr>
        <p:txBody>
          <a:bodyPr>
            <a:normAutofit fontScale="92500" lnSpcReduction="20000"/>
          </a:bodyPr>
          <a:lstStyle/>
          <a:p>
            <a:r>
              <a:rPr lang="en-US" altLang="en-US"/>
              <a:t>Not strictly domain of I/O, but much is I/O related</a:t>
            </a:r>
          </a:p>
          <a:p>
            <a:r>
              <a:rPr lang="en-US" altLang="en-US"/>
              <a:t>Computers and devices use electricity, generate heat, frequently require cooling</a:t>
            </a:r>
          </a:p>
          <a:p>
            <a:r>
              <a:rPr lang="en-US" altLang="en-US"/>
              <a:t>OSes can help manage and improve use</a:t>
            </a:r>
          </a:p>
          <a:p>
            <a:pPr lvl="1"/>
            <a:r>
              <a:rPr lang="en-US" altLang="en-US"/>
              <a:t>Cloud computing environments move virtual machines between servers</a:t>
            </a:r>
          </a:p>
          <a:p>
            <a:pPr lvl="2"/>
            <a:r>
              <a:rPr lang="en-US" altLang="en-US"/>
              <a:t>Can end up evacuating whole systems and shutting them down</a:t>
            </a:r>
          </a:p>
          <a:p>
            <a:r>
              <a:rPr lang="en-US" altLang="en-US"/>
              <a:t>Mobile computing has power management as first class OS aspect</a:t>
            </a:r>
          </a:p>
          <a:p>
            <a:pPr lvl="2"/>
            <a:endParaRPr lang="en-US" altLang="en-US" sz="140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777875" y="182563"/>
            <a:ext cx="7908925" cy="576262"/>
          </a:xfrm>
        </p:spPr>
        <p:txBody>
          <a:bodyPr>
            <a:normAutofit fontScale="90000"/>
          </a:bodyPr>
          <a:lstStyle/>
          <a:p>
            <a:pPr eaLnBrk="1" hangingPunct="1"/>
            <a:r>
              <a:rPr lang="en-US" altLang="en-US"/>
              <a:t>Power Management (Cont.)</a:t>
            </a:r>
          </a:p>
        </p:txBody>
      </p:sp>
      <p:sp>
        <p:nvSpPr>
          <p:cNvPr id="38915" name="Rectangle 3"/>
          <p:cNvSpPr>
            <a:spLocks noGrp="1" noChangeArrowheads="1"/>
          </p:cNvSpPr>
          <p:nvPr>
            <p:ph type="body" idx="1"/>
          </p:nvPr>
        </p:nvSpPr>
        <p:spPr>
          <a:xfrm>
            <a:off x="457200" y="1111250"/>
            <a:ext cx="7696199" cy="5289550"/>
          </a:xfrm>
        </p:spPr>
        <p:txBody>
          <a:bodyPr/>
          <a:lstStyle/>
          <a:p>
            <a:r>
              <a:rPr lang="en-US" altLang="en-US" sz="1600" dirty="0"/>
              <a:t>For example, Android implements</a:t>
            </a:r>
          </a:p>
          <a:p>
            <a:pPr lvl="1"/>
            <a:r>
              <a:rPr lang="en-US" altLang="en-US" sz="1600" dirty="0"/>
              <a:t>Component-level power management</a:t>
            </a:r>
          </a:p>
          <a:p>
            <a:pPr lvl="2"/>
            <a:r>
              <a:rPr lang="en-US" altLang="en-US" sz="1600" dirty="0"/>
              <a:t>Understands relationship between components</a:t>
            </a:r>
          </a:p>
          <a:p>
            <a:pPr lvl="2"/>
            <a:r>
              <a:rPr lang="en-US" altLang="en-US" sz="1600" dirty="0"/>
              <a:t>Build device tree representing physical device topology</a:t>
            </a:r>
          </a:p>
          <a:p>
            <a:pPr lvl="2"/>
            <a:r>
              <a:rPr lang="en-US" altLang="en-US" sz="1600" dirty="0"/>
              <a:t>System bus -&gt; I/O subsystem -&gt; {flash, USB storage}</a:t>
            </a:r>
          </a:p>
          <a:p>
            <a:pPr lvl="2"/>
            <a:r>
              <a:rPr lang="en-US" altLang="en-US" sz="1600" dirty="0"/>
              <a:t>Device driver tracks state of device, whether in use</a:t>
            </a:r>
          </a:p>
          <a:p>
            <a:pPr lvl="2"/>
            <a:r>
              <a:rPr lang="en-US" altLang="en-US" sz="1600" dirty="0"/>
              <a:t>Unused component – turn it off</a:t>
            </a:r>
          </a:p>
          <a:p>
            <a:pPr lvl="2"/>
            <a:r>
              <a:rPr lang="en-US" altLang="en-US" sz="1600" dirty="0"/>
              <a:t>All devices in tree branch unused – turn off branch</a:t>
            </a:r>
          </a:p>
          <a:p>
            <a:pPr lvl="1"/>
            <a:r>
              <a:rPr lang="en-US" altLang="en-US" sz="1600" dirty="0"/>
              <a:t>Wake locks – like other locks but prevent sleep of device when lock is held</a:t>
            </a:r>
          </a:p>
          <a:p>
            <a:pPr lvl="1"/>
            <a:r>
              <a:rPr lang="en-US" altLang="en-US" sz="1600" dirty="0"/>
              <a:t>Power collapse – put a device into very deep sleep</a:t>
            </a:r>
          </a:p>
          <a:p>
            <a:pPr lvl="2"/>
            <a:r>
              <a:rPr lang="en-US" altLang="en-US" sz="1600" dirty="0"/>
              <a:t>Marginal power use</a:t>
            </a:r>
          </a:p>
          <a:p>
            <a:pPr lvl="2"/>
            <a:r>
              <a:rPr lang="en-US" altLang="en-US" sz="1600" dirty="0"/>
              <a:t>Only awake enough to respond to external stimuli (button press, incoming call)</a:t>
            </a:r>
          </a:p>
          <a:p>
            <a:pPr lvl="2"/>
            <a:endParaRPr lang="en-US" alt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19225" y="182563"/>
            <a:ext cx="7662863" cy="576262"/>
          </a:xfrm>
        </p:spPr>
        <p:txBody>
          <a:bodyPr>
            <a:normAutofit fontScale="90000"/>
          </a:bodyPr>
          <a:lstStyle/>
          <a:p>
            <a:pPr eaLnBrk="1" hangingPunct="1"/>
            <a:r>
              <a:rPr lang="en-US" altLang="en-US"/>
              <a:t>I/O Requests to Hardware Operations</a:t>
            </a:r>
          </a:p>
        </p:txBody>
      </p:sp>
      <p:sp>
        <p:nvSpPr>
          <p:cNvPr id="39939" name="Rectangle 3"/>
          <p:cNvSpPr>
            <a:spLocks noGrp="1" noChangeArrowheads="1"/>
          </p:cNvSpPr>
          <p:nvPr>
            <p:ph type="body" idx="1"/>
          </p:nvPr>
        </p:nvSpPr>
        <p:spPr>
          <a:xfrm>
            <a:off x="806450" y="1138238"/>
            <a:ext cx="6945313" cy="4530725"/>
          </a:xfrm>
        </p:spPr>
        <p:txBody>
          <a:bodyPr/>
          <a:lstStyle/>
          <a:p>
            <a:r>
              <a:rPr lang="en-US" altLang="en-US"/>
              <a:t>Consider reading a file from disk for a process:</a:t>
            </a:r>
          </a:p>
          <a:p>
            <a:pPr lvl="1"/>
            <a:r>
              <a:rPr lang="en-US" altLang="en-US"/>
              <a:t>Determine device holding file </a:t>
            </a:r>
          </a:p>
          <a:p>
            <a:pPr lvl="1"/>
            <a:r>
              <a:rPr lang="en-US" altLang="en-US"/>
              <a:t>Translate name to device representation</a:t>
            </a:r>
          </a:p>
          <a:p>
            <a:pPr lvl="1"/>
            <a:r>
              <a:rPr lang="en-US" altLang="en-US"/>
              <a:t>Physically read data from disk into buffer</a:t>
            </a:r>
          </a:p>
          <a:p>
            <a:pPr lvl="1"/>
            <a:r>
              <a:rPr lang="en-US" altLang="en-US"/>
              <a:t>Make data available to requesting process</a:t>
            </a:r>
          </a:p>
          <a:p>
            <a:pPr lvl="1"/>
            <a:r>
              <a:rPr lang="en-US" altLang="en-US"/>
              <a:t>Return control to process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25513" y="155575"/>
            <a:ext cx="7761287" cy="576263"/>
          </a:xfrm>
        </p:spPr>
        <p:txBody>
          <a:bodyPr>
            <a:normAutofit fontScale="90000"/>
          </a:bodyPr>
          <a:lstStyle/>
          <a:p>
            <a:pPr eaLnBrk="1" hangingPunct="1"/>
            <a:r>
              <a:rPr lang="en-US" altLang="en-US"/>
              <a:t>Life Cycle of An I/O Request</a:t>
            </a:r>
            <a:endParaRPr lang="en-US" altLang="en-US" sz="2400"/>
          </a:p>
        </p:txBody>
      </p:sp>
      <p:pic>
        <p:nvPicPr>
          <p:cNvPr id="40963" name="Picture 4" descr="13"/>
          <p:cNvPicPr>
            <a:picLocks noChangeAspect="1" noChangeArrowheads="1"/>
          </p:cNvPicPr>
          <p:nvPr/>
        </p:nvPicPr>
        <p:blipFill>
          <a:blip r:embed="rId3"/>
          <a:srcRect/>
          <a:stretch>
            <a:fillRect/>
          </a:stretch>
        </p:blipFill>
        <p:spPr bwMode="auto">
          <a:xfrm>
            <a:off x="2895600" y="707220"/>
            <a:ext cx="4211637" cy="6087786"/>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98513" y="114300"/>
            <a:ext cx="7888287" cy="576263"/>
          </a:xfrm>
        </p:spPr>
        <p:txBody>
          <a:bodyPr>
            <a:normAutofit fontScale="90000"/>
          </a:bodyPr>
          <a:lstStyle/>
          <a:p>
            <a:pPr eaLnBrk="1" hangingPunct="1"/>
            <a:r>
              <a:rPr lang="en-US" altLang="en-US"/>
              <a:t>STREAMS</a:t>
            </a:r>
          </a:p>
        </p:txBody>
      </p:sp>
      <p:sp>
        <p:nvSpPr>
          <p:cNvPr id="41987" name="Rectangle 3"/>
          <p:cNvSpPr>
            <a:spLocks noGrp="1" noChangeArrowheads="1"/>
          </p:cNvSpPr>
          <p:nvPr>
            <p:ph type="body" idx="1"/>
          </p:nvPr>
        </p:nvSpPr>
        <p:spPr>
          <a:xfrm>
            <a:off x="860425" y="1150938"/>
            <a:ext cx="6864350" cy="4530725"/>
          </a:xfrm>
        </p:spPr>
        <p:txBody>
          <a:bodyPr>
            <a:normAutofit fontScale="70000" lnSpcReduction="20000"/>
          </a:bodyPr>
          <a:lstStyle/>
          <a:p>
            <a:r>
              <a:rPr lang="en-US" altLang="en-US" b="1">
                <a:solidFill>
                  <a:srgbClr val="3366FF"/>
                </a:solidFill>
              </a:rPr>
              <a:t>STREAM</a:t>
            </a:r>
            <a:r>
              <a:rPr lang="en-US" altLang="en-US"/>
              <a:t> – a full-duplex communication channel between a user-level process and a device in Unix System V and beyond</a:t>
            </a:r>
            <a:endParaRPr lang="en-US" altLang="en-US" sz="800"/>
          </a:p>
          <a:p>
            <a:r>
              <a:rPr lang="en-US" altLang="en-US"/>
              <a:t>A STREAM consists of:</a:t>
            </a:r>
          </a:p>
          <a:p>
            <a:pPr lvl="1"/>
            <a:r>
              <a:rPr lang="en-US" altLang="en-US"/>
              <a:t>STREAM head interfaces with the user process</a:t>
            </a:r>
          </a:p>
          <a:p>
            <a:pPr lvl="1"/>
            <a:r>
              <a:rPr lang="en-US" altLang="en-US"/>
              <a:t>driver end interfaces with the device</a:t>
            </a:r>
          </a:p>
          <a:p>
            <a:pPr lvl="1"/>
            <a:r>
              <a:rPr lang="en-US" altLang="en-US"/>
              <a:t>zero or more STREAM modules between them</a:t>
            </a:r>
            <a:endParaRPr lang="en-US" altLang="en-US" sz="800"/>
          </a:p>
          <a:p>
            <a:r>
              <a:rPr lang="en-US" altLang="en-US"/>
              <a:t>Each module contains a </a:t>
            </a:r>
            <a:r>
              <a:rPr lang="en-US" altLang="en-US" b="1">
                <a:solidFill>
                  <a:srgbClr val="3366FF"/>
                </a:solidFill>
              </a:rPr>
              <a:t>read</a:t>
            </a:r>
            <a:r>
              <a:rPr lang="en-US" altLang="en-US" b="1"/>
              <a:t> </a:t>
            </a:r>
            <a:r>
              <a:rPr lang="en-US" altLang="en-US" b="1">
                <a:solidFill>
                  <a:srgbClr val="3366FF"/>
                </a:solidFill>
              </a:rPr>
              <a:t>queue</a:t>
            </a:r>
            <a:r>
              <a:rPr lang="en-US" altLang="en-US"/>
              <a:t> and a </a:t>
            </a:r>
            <a:r>
              <a:rPr lang="en-US" altLang="en-US" b="1">
                <a:solidFill>
                  <a:srgbClr val="3366FF"/>
                </a:solidFill>
              </a:rPr>
              <a:t>write queue</a:t>
            </a:r>
          </a:p>
          <a:p>
            <a:endParaRPr lang="en-US" altLang="en-US" sz="800"/>
          </a:p>
          <a:p>
            <a:r>
              <a:rPr lang="en-US" altLang="en-US"/>
              <a:t>Message passing is used to communicate between queues</a:t>
            </a:r>
          </a:p>
          <a:p>
            <a:pPr lvl="1"/>
            <a:r>
              <a:rPr lang="en-US" altLang="en-US" b="1">
                <a:solidFill>
                  <a:srgbClr val="3366FF"/>
                </a:solidFill>
              </a:rPr>
              <a:t>Flow control </a:t>
            </a:r>
            <a:r>
              <a:rPr lang="en-US" altLang="en-US"/>
              <a:t>option to indicate available or busy</a:t>
            </a:r>
            <a:endParaRPr lang="en-US" altLang="en-US" sz="800"/>
          </a:p>
          <a:p>
            <a:r>
              <a:rPr lang="en-US" altLang="en-US"/>
              <a:t>Asynchronous internally, synchronous where user process communicates with stream head</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127125" y="177800"/>
            <a:ext cx="7772400" cy="544513"/>
          </a:xfrm>
        </p:spPr>
        <p:txBody>
          <a:bodyPr>
            <a:normAutofit fontScale="90000"/>
          </a:bodyPr>
          <a:lstStyle/>
          <a:p>
            <a:pPr eaLnBrk="1" hangingPunct="1"/>
            <a:r>
              <a:rPr lang="en-US" altLang="en-US"/>
              <a:t>The </a:t>
            </a:r>
            <a:r>
              <a:rPr lang="en-US" altLang="en-US" sz="2800"/>
              <a:t>STREAMS</a:t>
            </a:r>
            <a:r>
              <a:rPr lang="en-US" altLang="en-US"/>
              <a:t> Structure</a:t>
            </a:r>
            <a:endParaRPr lang="en-US" altLang="en-US" sz="2400"/>
          </a:p>
        </p:txBody>
      </p:sp>
      <p:pic>
        <p:nvPicPr>
          <p:cNvPr id="43011" name="Picture 5"/>
          <p:cNvPicPr>
            <a:picLocks noChangeAspect="1" noChangeArrowheads="1"/>
          </p:cNvPicPr>
          <p:nvPr/>
        </p:nvPicPr>
        <p:blipFill>
          <a:blip r:embed="rId3"/>
          <a:srcRect/>
          <a:stretch>
            <a:fillRect/>
          </a:stretch>
        </p:blipFill>
        <p:spPr bwMode="auto">
          <a:xfrm>
            <a:off x="2208451" y="1201738"/>
            <a:ext cx="4759087" cy="5046662"/>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Performance</a:t>
            </a:r>
          </a:p>
        </p:txBody>
      </p:sp>
      <p:sp>
        <p:nvSpPr>
          <p:cNvPr id="44035" name="Rectangle 3"/>
          <p:cNvSpPr>
            <a:spLocks noGrp="1" noChangeArrowheads="1"/>
          </p:cNvSpPr>
          <p:nvPr>
            <p:ph type="body" idx="1"/>
          </p:nvPr>
        </p:nvSpPr>
        <p:spPr>
          <a:xfrm>
            <a:off x="806450" y="1233488"/>
            <a:ext cx="6289675" cy="4530725"/>
          </a:xfrm>
        </p:spPr>
        <p:txBody>
          <a:bodyPr/>
          <a:lstStyle/>
          <a:p>
            <a:r>
              <a:rPr lang="en-US" altLang="en-US"/>
              <a:t>I/O a major factor in system performance:</a:t>
            </a:r>
          </a:p>
          <a:p>
            <a:pPr lvl="1"/>
            <a:r>
              <a:rPr lang="en-US" altLang="en-US"/>
              <a:t>Demands CPU to execute device driver, kernel I/O code</a:t>
            </a:r>
          </a:p>
          <a:p>
            <a:pPr lvl="1"/>
            <a:r>
              <a:rPr lang="en-US" altLang="en-US"/>
              <a:t>Context switches due to interrupts</a:t>
            </a:r>
          </a:p>
          <a:p>
            <a:pPr lvl="1"/>
            <a:r>
              <a:rPr lang="en-US" altLang="en-US"/>
              <a:t>Data copying</a:t>
            </a:r>
          </a:p>
          <a:p>
            <a:pPr lvl="1"/>
            <a:r>
              <a:rPr lang="en-US" altLang="en-US"/>
              <a:t>Network traffic especially stressful</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33450" y="155575"/>
            <a:ext cx="7753350" cy="576263"/>
          </a:xfrm>
        </p:spPr>
        <p:txBody>
          <a:bodyPr>
            <a:normAutofit fontScale="90000"/>
          </a:bodyPr>
          <a:lstStyle/>
          <a:p>
            <a:pPr eaLnBrk="1" hangingPunct="1"/>
            <a:r>
              <a:rPr lang="en-US" altLang="en-US"/>
              <a:t>Intercomputer Communications</a:t>
            </a:r>
            <a:endParaRPr lang="en-US" altLang="en-US" sz="2400"/>
          </a:p>
        </p:txBody>
      </p:sp>
      <p:pic>
        <p:nvPicPr>
          <p:cNvPr id="45059" name="Picture 1" descr="13_15.pdf"/>
          <p:cNvPicPr>
            <a:picLocks noChangeAspect="1"/>
          </p:cNvPicPr>
          <p:nvPr/>
        </p:nvPicPr>
        <p:blipFill>
          <a:blip r:embed="rId3"/>
          <a:srcRect/>
          <a:stretch>
            <a:fillRect/>
          </a:stretch>
        </p:blipFill>
        <p:spPr bwMode="auto">
          <a:xfrm>
            <a:off x="1600200" y="1150938"/>
            <a:ext cx="4987925" cy="4859337"/>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944563" y="141288"/>
            <a:ext cx="7742237" cy="576262"/>
          </a:xfrm>
        </p:spPr>
        <p:txBody>
          <a:bodyPr>
            <a:normAutofit fontScale="90000"/>
          </a:bodyPr>
          <a:lstStyle/>
          <a:p>
            <a:pPr eaLnBrk="1" hangingPunct="1"/>
            <a:r>
              <a:rPr lang="en-US" altLang="en-US"/>
              <a:t>Improving Performance</a:t>
            </a:r>
          </a:p>
        </p:txBody>
      </p:sp>
      <p:sp>
        <p:nvSpPr>
          <p:cNvPr id="46083" name="Rectangle 3"/>
          <p:cNvSpPr>
            <a:spLocks noGrp="1" noChangeArrowheads="1"/>
          </p:cNvSpPr>
          <p:nvPr>
            <p:ph type="body" idx="1"/>
          </p:nvPr>
        </p:nvSpPr>
        <p:spPr>
          <a:xfrm>
            <a:off x="833438" y="1111250"/>
            <a:ext cx="7069137" cy="4530725"/>
          </a:xfrm>
        </p:spPr>
        <p:txBody>
          <a:bodyPr>
            <a:normAutofit fontScale="92500" lnSpcReduction="20000"/>
          </a:bodyPr>
          <a:lstStyle/>
          <a:p>
            <a:r>
              <a:rPr lang="en-US" altLang="en-US"/>
              <a:t>Reduce number of context switches</a:t>
            </a:r>
            <a:endParaRPr lang="en-US" altLang="en-US" sz="800"/>
          </a:p>
          <a:p>
            <a:r>
              <a:rPr lang="en-US" altLang="en-US"/>
              <a:t>Reduce data copying</a:t>
            </a:r>
            <a:endParaRPr lang="en-US" altLang="en-US" sz="800"/>
          </a:p>
          <a:p>
            <a:r>
              <a:rPr lang="en-US" altLang="en-US"/>
              <a:t>Reduce interrupts by using large transfers, smart controllers, polling</a:t>
            </a:r>
            <a:endParaRPr lang="en-US" altLang="en-US" sz="800"/>
          </a:p>
          <a:p>
            <a:r>
              <a:rPr lang="en-US" altLang="en-US"/>
              <a:t>Use DMA</a:t>
            </a:r>
            <a:endParaRPr lang="en-US" altLang="en-US" sz="800"/>
          </a:p>
          <a:p>
            <a:r>
              <a:rPr lang="en-US" altLang="en-US"/>
              <a:t>Use smarter hardware devices</a:t>
            </a:r>
            <a:endParaRPr lang="en-US" altLang="en-US" sz="800"/>
          </a:p>
          <a:p>
            <a:r>
              <a:rPr lang="en-US" altLang="en-US"/>
              <a:t>Balance CPU, memory, bus, and I/O performance for highest throughput</a:t>
            </a:r>
            <a:endParaRPr lang="en-US" altLang="en-US" sz="800"/>
          </a:p>
          <a:p>
            <a:r>
              <a:rPr lang="en-US" altLang="en-US"/>
              <a:t>Move user-mode processes / daemons to kernel threads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711200" y="141288"/>
            <a:ext cx="7975600" cy="576262"/>
          </a:xfrm>
        </p:spPr>
        <p:txBody>
          <a:bodyPr>
            <a:normAutofit fontScale="90000"/>
          </a:bodyPr>
          <a:lstStyle/>
          <a:p>
            <a:pPr eaLnBrk="1" hangingPunct="1"/>
            <a:r>
              <a:rPr lang="en-US" altLang="en-US"/>
              <a:t>Disk Scheduling (Cont.)</a:t>
            </a:r>
          </a:p>
        </p:txBody>
      </p:sp>
      <p:sp>
        <p:nvSpPr>
          <p:cNvPr id="33794" name="Rectangle 3"/>
          <p:cNvSpPr>
            <a:spLocks noGrp="1" noChangeArrowheads="1"/>
          </p:cNvSpPr>
          <p:nvPr>
            <p:ph type="body" idx="1"/>
          </p:nvPr>
        </p:nvSpPr>
        <p:spPr>
          <a:xfrm>
            <a:off x="889000" y="1023938"/>
            <a:ext cx="7394575" cy="4781550"/>
          </a:xfrm>
        </p:spPr>
        <p:txBody>
          <a:bodyPr>
            <a:normAutofit fontScale="85000" lnSpcReduction="20000"/>
          </a:bodyPr>
          <a:lstStyle/>
          <a:p>
            <a:pPr>
              <a:tabLst>
                <a:tab pos="1708150" algn="l"/>
              </a:tabLst>
            </a:pPr>
            <a:r>
              <a:rPr lang="en-US" altLang="en-US"/>
              <a:t>There are many sources of disk I/O request</a:t>
            </a:r>
          </a:p>
          <a:p>
            <a:pPr lvl="1">
              <a:tabLst>
                <a:tab pos="1708150" algn="l"/>
              </a:tabLst>
            </a:pPr>
            <a:r>
              <a:rPr lang="en-US" altLang="en-US"/>
              <a:t>OS</a:t>
            </a:r>
          </a:p>
          <a:p>
            <a:pPr lvl="1">
              <a:tabLst>
                <a:tab pos="1708150" algn="l"/>
              </a:tabLst>
            </a:pPr>
            <a:r>
              <a:rPr lang="en-US" altLang="en-US"/>
              <a:t>System processes</a:t>
            </a:r>
          </a:p>
          <a:p>
            <a:pPr lvl="1">
              <a:tabLst>
                <a:tab pos="1708150" algn="l"/>
              </a:tabLst>
            </a:pPr>
            <a:r>
              <a:rPr lang="en-US" altLang="en-US"/>
              <a:t>Users processes</a:t>
            </a:r>
          </a:p>
          <a:p>
            <a:pPr>
              <a:tabLst>
                <a:tab pos="1708150" algn="l"/>
              </a:tabLst>
            </a:pPr>
            <a:r>
              <a:rPr lang="en-US" altLang="en-US"/>
              <a:t>I/O request includes input or output mode, disk address, memory address, number of sectors to transfer</a:t>
            </a:r>
          </a:p>
          <a:p>
            <a:pPr>
              <a:tabLst>
                <a:tab pos="1708150" algn="l"/>
              </a:tabLst>
            </a:pPr>
            <a:r>
              <a:rPr lang="en-US" altLang="en-US"/>
              <a:t>OS maintains queue of requests, per disk or device</a:t>
            </a:r>
          </a:p>
          <a:p>
            <a:pPr>
              <a:tabLst>
                <a:tab pos="1708150" algn="l"/>
              </a:tabLst>
            </a:pPr>
            <a:r>
              <a:rPr lang="en-US" altLang="en-US"/>
              <a:t>Idle disk can immediately work on I/O request, busy disk means work must queue</a:t>
            </a:r>
          </a:p>
          <a:p>
            <a:pPr lvl="1">
              <a:tabLst>
                <a:tab pos="1708150" algn="l"/>
              </a:tabLst>
            </a:pPr>
            <a:r>
              <a:rPr lang="en-US" altLang="en-US"/>
              <a:t>Optimization algorithms only make sense when a queue exists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968375" y="168275"/>
            <a:ext cx="7772400" cy="576263"/>
          </a:xfrm>
        </p:spPr>
        <p:txBody>
          <a:bodyPr>
            <a:normAutofit fontScale="90000"/>
          </a:bodyPr>
          <a:lstStyle/>
          <a:p>
            <a:pPr eaLnBrk="1" hangingPunct="1"/>
            <a:r>
              <a:rPr lang="en-US" altLang="en-US"/>
              <a:t>Device-Functionality Progression</a:t>
            </a:r>
            <a:endParaRPr lang="en-US" altLang="en-US" sz="2400"/>
          </a:p>
        </p:txBody>
      </p:sp>
      <p:pic>
        <p:nvPicPr>
          <p:cNvPr id="47107" name="Picture 1" descr="13_16.pdf"/>
          <p:cNvPicPr>
            <a:picLocks noChangeAspect="1"/>
          </p:cNvPicPr>
          <p:nvPr/>
        </p:nvPicPr>
        <p:blipFill>
          <a:blip r:embed="rId3"/>
          <a:srcRect/>
          <a:stretch>
            <a:fillRect/>
          </a:stretch>
        </p:blipFill>
        <p:spPr bwMode="auto">
          <a:xfrm>
            <a:off x="1558925" y="1328738"/>
            <a:ext cx="5375275" cy="4235450"/>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3266AE-C1B4-4552-8E88-FD5E9630C83D}"/>
              </a:ext>
            </a:extLst>
          </p:cNvPr>
          <p:cNvSpPr>
            <a:spLocks noGrp="1"/>
          </p:cNvSpPr>
          <p:nvPr>
            <p:ph type="title"/>
          </p:nvPr>
        </p:nvSpPr>
        <p:spPr/>
        <p:txBody>
          <a:bodyPr/>
          <a:lstStyle/>
          <a:p>
            <a:r>
              <a:rPr lang="en-US" dirty="0"/>
              <a:t>Source and Acknowledgement</a:t>
            </a:r>
          </a:p>
        </p:txBody>
      </p:sp>
      <p:sp>
        <p:nvSpPr>
          <p:cNvPr id="4" name="Content Placeholder 3">
            <a:extLst>
              <a:ext uri="{FF2B5EF4-FFF2-40B4-BE49-F238E27FC236}">
                <a16:creationId xmlns:a16="http://schemas.microsoft.com/office/drawing/2014/main" id="{AABC7025-E0B8-4F98-AC97-E3A8C1EE9827}"/>
              </a:ext>
            </a:extLst>
          </p:cNvPr>
          <p:cNvSpPr>
            <a:spLocks noGrp="1"/>
          </p:cNvSpPr>
          <p:nvPr>
            <p:ph idx="1"/>
          </p:nvPr>
        </p:nvSpPr>
        <p:spPr/>
        <p:txBody>
          <a:bodyPr/>
          <a:lstStyle/>
          <a:p>
            <a:r>
              <a:rPr lang="en-US" dirty="0"/>
              <a:t>Operating System Concepts, Ninth Edition, A. </a:t>
            </a:r>
            <a:r>
              <a:rPr lang="en-US" dirty="0" err="1"/>
              <a:t>Silberschatz</a:t>
            </a:r>
            <a:r>
              <a:rPr lang="en-US" dirty="0"/>
              <a:t>, Peter Baer Galvin and G. Gagne.</a:t>
            </a:r>
          </a:p>
          <a:p>
            <a:pPr marL="0" indent="0">
              <a:buNone/>
            </a:pPr>
            <a:r>
              <a:rPr lang="en-US" dirty="0"/>
              <a:t>https://www.os-book.com/OS9/slide-dir/index.html</a:t>
            </a:r>
          </a:p>
          <a:p>
            <a:endParaRPr lang="en-US" dirty="0"/>
          </a:p>
        </p:txBody>
      </p:sp>
    </p:spTree>
    <p:extLst>
      <p:ext uri="{BB962C8B-B14F-4D97-AF65-F5344CB8AC3E}">
        <p14:creationId xmlns:p14="http://schemas.microsoft.com/office/powerpoint/2010/main" val="2752650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711200" y="141288"/>
            <a:ext cx="7975600" cy="576262"/>
          </a:xfrm>
        </p:spPr>
        <p:txBody>
          <a:bodyPr>
            <a:normAutofit fontScale="90000"/>
          </a:bodyPr>
          <a:lstStyle/>
          <a:p>
            <a:pPr eaLnBrk="1" hangingPunct="1"/>
            <a:r>
              <a:rPr lang="en-US" altLang="en-US"/>
              <a:t>Disk Scheduling (Cont.)</a:t>
            </a:r>
          </a:p>
        </p:txBody>
      </p:sp>
      <p:sp>
        <p:nvSpPr>
          <p:cNvPr id="35842" name="Rectangle 3"/>
          <p:cNvSpPr>
            <a:spLocks noGrp="1" noChangeArrowheads="1"/>
          </p:cNvSpPr>
          <p:nvPr>
            <p:ph type="body" idx="1"/>
          </p:nvPr>
        </p:nvSpPr>
        <p:spPr>
          <a:xfrm>
            <a:off x="874713" y="1023938"/>
            <a:ext cx="7286625" cy="4781550"/>
          </a:xfrm>
        </p:spPr>
        <p:txBody>
          <a:bodyPr>
            <a:normAutofit fontScale="92500" lnSpcReduction="10000"/>
          </a:bodyPr>
          <a:lstStyle/>
          <a:p>
            <a:pPr>
              <a:tabLst>
                <a:tab pos="1708150" algn="l"/>
              </a:tabLst>
            </a:pPr>
            <a:r>
              <a:rPr lang="en-US" altLang="en-US" dirty="0"/>
              <a:t>Note that drive controllers have small buffers and can manage a queue of I/O requests (of varying </a:t>
            </a:r>
            <a:r>
              <a:rPr lang="ja-JP" altLang="en-US"/>
              <a:t>“</a:t>
            </a:r>
            <a:r>
              <a:rPr lang="en-US" altLang="ja-JP" dirty="0"/>
              <a:t>depth</a:t>
            </a:r>
            <a:r>
              <a:rPr lang="ja-JP" altLang="en-US"/>
              <a:t>”</a:t>
            </a:r>
            <a:r>
              <a:rPr lang="en-US" altLang="ja-JP" dirty="0"/>
              <a:t>)</a:t>
            </a:r>
            <a:endParaRPr lang="en-US" altLang="en-US" dirty="0"/>
          </a:p>
          <a:p>
            <a:pPr>
              <a:tabLst>
                <a:tab pos="1708150" algn="l"/>
              </a:tabLst>
            </a:pPr>
            <a:r>
              <a:rPr lang="en-US" altLang="en-US" dirty="0"/>
              <a:t>Several algorithms exist to schedule the servicing of disk I/O requests</a:t>
            </a:r>
          </a:p>
          <a:p>
            <a:pPr>
              <a:tabLst>
                <a:tab pos="1708150" algn="l"/>
              </a:tabLst>
            </a:pPr>
            <a:r>
              <a:rPr lang="en-US" altLang="en-US" dirty="0"/>
              <a:t>The analysis is true for one or many platters</a:t>
            </a:r>
          </a:p>
          <a:p>
            <a:pPr>
              <a:tabLst>
                <a:tab pos="1708150" algn="l"/>
              </a:tabLst>
            </a:pPr>
            <a:r>
              <a:rPr lang="en-US" altLang="en-US" dirty="0"/>
              <a:t>Consider a request queue (0-199)</a:t>
            </a:r>
          </a:p>
          <a:p>
            <a:pPr>
              <a:buFont typeface="Monotype Sorts" pitchFamily="-84" charset="2"/>
              <a:buNone/>
              <a:tabLst>
                <a:tab pos="1708150" algn="l"/>
              </a:tabLst>
            </a:pPr>
            <a:r>
              <a:rPr lang="en-US" altLang="en-US" dirty="0"/>
              <a:t>		</a:t>
            </a:r>
            <a:br>
              <a:rPr lang="en-US" altLang="en-US" dirty="0"/>
            </a:br>
            <a:r>
              <a:rPr lang="en-US" altLang="en-US" dirty="0"/>
              <a:t>	98, 183, 37, 122, 14, 124, 65, 67</a:t>
            </a:r>
          </a:p>
          <a:p>
            <a:pPr>
              <a:buFont typeface="Monotype Sorts" pitchFamily="-84" charset="2"/>
              <a:buNone/>
              <a:tabLst>
                <a:tab pos="1708150" algn="l"/>
              </a:tabLst>
            </a:pPr>
            <a:r>
              <a:rPr lang="en-US" altLang="en-US" dirty="0"/>
              <a:t>	Head pointer 53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982663" y="155575"/>
            <a:ext cx="6950075" cy="576263"/>
          </a:xfrm>
        </p:spPr>
        <p:txBody>
          <a:bodyPr>
            <a:normAutofit fontScale="90000"/>
          </a:bodyPr>
          <a:lstStyle/>
          <a:p>
            <a:pPr eaLnBrk="1" hangingPunct="1"/>
            <a:r>
              <a:rPr lang="en-US" altLang="en-US"/>
              <a:t>FCFS</a:t>
            </a:r>
          </a:p>
        </p:txBody>
      </p:sp>
      <p:sp>
        <p:nvSpPr>
          <p:cNvPr id="37890" name="Text Box 4"/>
          <p:cNvSpPr txBox="1">
            <a:spLocks noChangeArrowheads="1"/>
          </p:cNvSpPr>
          <p:nvPr/>
        </p:nvSpPr>
        <p:spPr bwMode="auto">
          <a:xfrm>
            <a:off x="1143000" y="1103313"/>
            <a:ext cx="5851525" cy="369887"/>
          </a:xfrm>
          <a:prstGeom prst="rect">
            <a:avLst/>
          </a:prstGeom>
          <a:noFill/>
          <a:ln w="9525">
            <a:noFill/>
            <a:miter lim="800000"/>
            <a:headEnd/>
            <a:tailEnd/>
          </a:ln>
        </p:spPr>
        <p:txBody>
          <a:bodyPr wrap="none" lIns="91431" tIns="45716" rIns="91431" bIns="45716" anchor="ctr">
            <a:spAutoFit/>
          </a:bodyPr>
          <a:lstStyle/>
          <a:p>
            <a:pPr algn="ctr">
              <a:spcBef>
                <a:spcPct val="50000"/>
              </a:spcBef>
            </a:pPr>
            <a:r>
              <a:rPr lang="en-US" altLang="en-US">
                <a:latin typeface="Helvetica" pitchFamily="-84" charset="0"/>
              </a:rPr>
              <a:t>Illustration shows total head movement of 640 cylinders</a:t>
            </a:r>
          </a:p>
        </p:txBody>
      </p:sp>
      <p:pic>
        <p:nvPicPr>
          <p:cNvPr id="37891" name="Picture 6"/>
          <p:cNvPicPr>
            <a:picLocks noChangeAspect="1" noChangeArrowheads="1"/>
          </p:cNvPicPr>
          <p:nvPr/>
        </p:nvPicPr>
        <p:blipFill>
          <a:blip r:embed="rId3"/>
          <a:srcRect/>
          <a:stretch>
            <a:fillRect/>
          </a:stretch>
        </p:blipFill>
        <p:spPr bwMode="auto">
          <a:xfrm>
            <a:off x="1220788" y="1789113"/>
            <a:ext cx="5840412" cy="4230687"/>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57200" y="141288"/>
            <a:ext cx="8229600" cy="576262"/>
          </a:xfrm>
        </p:spPr>
        <p:txBody>
          <a:bodyPr>
            <a:normAutofit fontScale="90000"/>
          </a:bodyPr>
          <a:lstStyle/>
          <a:p>
            <a:pPr eaLnBrk="1" hangingPunct="1"/>
            <a:r>
              <a:rPr lang="en-US" altLang="en-US"/>
              <a:t>SSTF</a:t>
            </a:r>
          </a:p>
        </p:txBody>
      </p:sp>
      <p:sp>
        <p:nvSpPr>
          <p:cNvPr id="39938" name="Rectangle 3"/>
          <p:cNvSpPr>
            <a:spLocks noGrp="1" noChangeArrowheads="1"/>
          </p:cNvSpPr>
          <p:nvPr>
            <p:ph type="body" idx="1"/>
          </p:nvPr>
        </p:nvSpPr>
        <p:spPr>
          <a:xfrm>
            <a:off x="874713" y="1111250"/>
            <a:ext cx="7081837" cy="4530725"/>
          </a:xfrm>
        </p:spPr>
        <p:txBody>
          <a:bodyPr>
            <a:normAutofit/>
          </a:bodyPr>
          <a:lstStyle/>
          <a:p>
            <a:r>
              <a:rPr lang="en-US" altLang="en-US" sz="2400" dirty="0"/>
              <a:t>Shortest Seek Time First selects the request with the minimum seek time from the current head position</a:t>
            </a:r>
          </a:p>
          <a:p>
            <a:r>
              <a:rPr lang="en-US" altLang="en-US" sz="2400" dirty="0"/>
              <a:t>SSTF scheduling is a form of SJF scheduling; may cause starvation of some requests</a:t>
            </a:r>
          </a:p>
          <a:p>
            <a:r>
              <a:rPr lang="en-US" altLang="en-US" sz="2400" dirty="0"/>
              <a:t>Illustration shows total head movement of 236 cylinders</a:t>
            </a:r>
          </a:p>
        </p:txBody>
      </p:sp>
      <p:pic>
        <p:nvPicPr>
          <p:cNvPr id="39939" name="Picture 4" descr="12"/>
          <p:cNvPicPr>
            <a:picLocks noChangeAspect="1" noChangeArrowheads="1"/>
          </p:cNvPicPr>
          <p:nvPr/>
        </p:nvPicPr>
        <p:blipFill>
          <a:blip r:embed="rId3"/>
          <a:srcRect/>
          <a:stretch>
            <a:fillRect/>
          </a:stretch>
        </p:blipFill>
        <p:spPr bwMode="auto">
          <a:xfrm>
            <a:off x="1870075" y="3581400"/>
            <a:ext cx="4811713" cy="3243262"/>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457200" y="155575"/>
            <a:ext cx="7840663" cy="576263"/>
          </a:xfrm>
        </p:spPr>
        <p:txBody>
          <a:bodyPr>
            <a:normAutofit fontScale="90000"/>
          </a:bodyPr>
          <a:lstStyle/>
          <a:p>
            <a:pPr eaLnBrk="1" hangingPunct="1"/>
            <a:r>
              <a:rPr lang="en-US" altLang="en-US"/>
              <a:t>SCAN</a:t>
            </a:r>
          </a:p>
        </p:txBody>
      </p:sp>
      <p:sp>
        <p:nvSpPr>
          <p:cNvPr id="41986" name="Rectangle 3"/>
          <p:cNvSpPr>
            <a:spLocks noGrp="1" noChangeArrowheads="1"/>
          </p:cNvSpPr>
          <p:nvPr>
            <p:ph type="body" idx="1"/>
          </p:nvPr>
        </p:nvSpPr>
        <p:spPr>
          <a:xfrm>
            <a:off x="860425" y="1150938"/>
            <a:ext cx="7205663" cy="4530725"/>
          </a:xfrm>
        </p:spPr>
        <p:txBody>
          <a:bodyPr>
            <a:normAutofit fontScale="85000" lnSpcReduction="20000"/>
          </a:bodyPr>
          <a:lstStyle/>
          <a:p>
            <a:r>
              <a:rPr lang="en-US" altLang="en-US"/>
              <a:t>The disk arm starts at one end of the disk, and moves toward the other end, servicing requests until it gets to the other end of the disk, where the head movement is reversed and servicing continues.</a:t>
            </a:r>
          </a:p>
          <a:p>
            <a:r>
              <a:rPr lang="en-US" altLang="en-US" b="1">
                <a:solidFill>
                  <a:srgbClr val="3366FF"/>
                </a:solidFill>
              </a:rPr>
              <a:t>SCAN algorithm</a:t>
            </a:r>
            <a:r>
              <a:rPr lang="en-US" altLang="en-US">
                <a:solidFill>
                  <a:srgbClr val="3366FF"/>
                </a:solidFill>
              </a:rPr>
              <a:t> </a:t>
            </a:r>
            <a:r>
              <a:rPr lang="en-US" altLang="en-US"/>
              <a:t>Sometimes called the </a:t>
            </a:r>
            <a:r>
              <a:rPr lang="en-US" altLang="en-US" b="1">
                <a:solidFill>
                  <a:srgbClr val="3366FF"/>
                </a:solidFill>
              </a:rPr>
              <a:t>elevator algorithm</a:t>
            </a:r>
          </a:p>
          <a:p>
            <a:r>
              <a:rPr lang="en-US" altLang="en-US"/>
              <a:t>Illustration shows total head movement of 236 cylinders</a:t>
            </a:r>
          </a:p>
          <a:p>
            <a:r>
              <a:rPr lang="en-US" altLang="en-US"/>
              <a:t>But note that if requests are uniformly dense, largest density at other end of disk and those wait the longest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1154113" y="168275"/>
            <a:ext cx="7683500" cy="576263"/>
          </a:xfrm>
        </p:spPr>
        <p:txBody>
          <a:bodyPr>
            <a:normAutofit fontScale="90000"/>
          </a:bodyPr>
          <a:lstStyle/>
          <a:p>
            <a:pPr eaLnBrk="1" hangingPunct="1"/>
            <a:r>
              <a:rPr lang="en-US" altLang="en-US"/>
              <a:t>Overview of Mass Storage Structure</a:t>
            </a:r>
          </a:p>
        </p:txBody>
      </p:sp>
      <p:sp>
        <p:nvSpPr>
          <p:cNvPr id="11266" name="Rectangle 3"/>
          <p:cNvSpPr>
            <a:spLocks noGrp="1" noChangeArrowheads="1"/>
          </p:cNvSpPr>
          <p:nvPr>
            <p:ph type="body" idx="1"/>
          </p:nvPr>
        </p:nvSpPr>
        <p:spPr>
          <a:xfrm>
            <a:off x="865188" y="1096963"/>
            <a:ext cx="7996237" cy="5270500"/>
          </a:xfrm>
        </p:spPr>
        <p:txBody>
          <a:bodyPr>
            <a:normAutofit fontScale="92500" lnSpcReduction="10000"/>
          </a:bodyPr>
          <a:lstStyle/>
          <a:p>
            <a:r>
              <a:rPr lang="en-US" altLang="en-US" b="1" dirty="0">
                <a:solidFill>
                  <a:srgbClr val="3366FF"/>
                </a:solidFill>
              </a:rPr>
              <a:t>Magnetic disks</a:t>
            </a:r>
            <a:r>
              <a:rPr lang="en-US" altLang="en-US" dirty="0">
                <a:solidFill>
                  <a:srgbClr val="3366FF"/>
                </a:solidFill>
              </a:rPr>
              <a:t> </a:t>
            </a:r>
            <a:r>
              <a:rPr lang="en-US" altLang="en-US" dirty="0"/>
              <a:t>provide bulk of secondary storage of modern computers</a:t>
            </a:r>
          </a:p>
          <a:p>
            <a:pPr lvl="1"/>
            <a:r>
              <a:rPr lang="en-US" altLang="en-US" dirty="0"/>
              <a:t>Drives rotate at 60 to 250 times per second</a:t>
            </a:r>
          </a:p>
          <a:p>
            <a:pPr lvl="1"/>
            <a:r>
              <a:rPr lang="en-US" altLang="en-US" b="1" dirty="0">
                <a:solidFill>
                  <a:srgbClr val="3366FF"/>
                </a:solidFill>
              </a:rPr>
              <a:t>Transfer rate</a:t>
            </a:r>
            <a:r>
              <a:rPr lang="en-US" altLang="en-US" dirty="0">
                <a:solidFill>
                  <a:srgbClr val="3366FF"/>
                </a:solidFill>
              </a:rPr>
              <a:t> </a:t>
            </a:r>
            <a:r>
              <a:rPr lang="en-US" altLang="en-US" dirty="0"/>
              <a:t>is rate at which data flow between drive and computer</a:t>
            </a:r>
          </a:p>
          <a:p>
            <a:pPr lvl="1"/>
            <a:r>
              <a:rPr lang="en-US" altLang="en-US" b="1" dirty="0">
                <a:solidFill>
                  <a:srgbClr val="3366FF"/>
                </a:solidFill>
              </a:rPr>
              <a:t>Positioning time</a:t>
            </a:r>
            <a:r>
              <a:rPr lang="en-US" altLang="en-US" dirty="0">
                <a:solidFill>
                  <a:srgbClr val="3366FF"/>
                </a:solidFill>
              </a:rPr>
              <a:t> </a:t>
            </a:r>
            <a:r>
              <a:rPr lang="en-US" altLang="en-US" dirty="0"/>
              <a:t>(</a:t>
            </a:r>
            <a:r>
              <a:rPr lang="en-US" altLang="en-US" b="1" dirty="0">
                <a:solidFill>
                  <a:srgbClr val="3366FF"/>
                </a:solidFill>
              </a:rPr>
              <a:t>random-access time</a:t>
            </a:r>
            <a:r>
              <a:rPr lang="en-US" altLang="en-US" dirty="0"/>
              <a:t>) is time to move disk arm to desired cylinder (</a:t>
            </a:r>
            <a:r>
              <a:rPr lang="en-US" altLang="en-US" b="1" dirty="0">
                <a:solidFill>
                  <a:srgbClr val="3366FF"/>
                </a:solidFill>
              </a:rPr>
              <a:t>seek time</a:t>
            </a:r>
            <a:r>
              <a:rPr lang="en-US" altLang="en-US" dirty="0"/>
              <a:t>) and time for desired sector to rotate under the disk head (</a:t>
            </a:r>
            <a:r>
              <a:rPr lang="en-US" altLang="en-US" b="1" dirty="0">
                <a:solidFill>
                  <a:srgbClr val="3366FF"/>
                </a:solidFill>
              </a:rPr>
              <a:t>rotational latency</a:t>
            </a:r>
            <a:r>
              <a:rPr lang="en-US" altLang="en-US" dirty="0"/>
              <a:t>)</a:t>
            </a:r>
          </a:p>
          <a:p>
            <a:pPr lvl="1"/>
            <a:r>
              <a:rPr lang="en-US" altLang="en-US" b="1" dirty="0">
                <a:solidFill>
                  <a:srgbClr val="3366FF"/>
                </a:solidFill>
              </a:rPr>
              <a:t>Head crash</a:t>
            </a:r>
            <a:r>
              <a:rPr lang="en-US" altLang="en-US" dirty="0">
                <a:solidFill>
                  <a:srgbClr val="3366FF"/>
                </a:solidFill>
              </a:rPr>
              <a:t> </a:t>
            </a:r>
            <a:r>
              <a:rPr lang="en-US" altLang="en-US" dirty="0"/>
              <a:t>results from disk head making contact with the disk surface  -- That</a:t>
            </a:r>
            <a:r>
              <a:rPr lang="ja-JP" altLang="en-US"/>
              <a:t>’</a:t>
            </a:r>
            <a:r>
              <a:rPr lang="en-US" altLang="ja-JP" dirty="0"/>
              <a:t>s bad</a:t>
            </a:r>
          </a:p>
          <a:p>
            <a:r>
              <a:rPr lang="en-US" altLang="en-US" dirty="0"/>
              <a:t>Disks can be removable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457200" y="195263"/>
            <a:ext cx="8229600" cy="576262"/>
          </a:xfrm>
        </p:spPr>
        <p:txBody>
          <a:bodyPr>
            <a:normAutofit fontScale="90000"/>
          </a:bodyPr>
          <a:lstStyle/>
          <a:p>
            <a:pPr eaLnBrk="1" hangingPunct="1"/>
            <a:r>
              <a:rPr lang="en-US" altLang="en-US"/>
              <a:t>SCAN (Cont.)</a:t>
            </a:r>
          </a:p>
        </p:txBody>
      </p:sp>
      <p:pic>
        <p:nvPicPr>
          <p:cNvPr id="44034" name="Picture 6"/>
          <p:cNvPicPr>
            <a:picLocks noChangeAspect="1" noChangeArrowheads="1"/>
          </p:cNvPicPr>
          <p:nvPr/>
        </p:nvPicPr>
        <p:blipFill>
          <a:blip r:embed="rId3"/>
          <a:srcRect/>
          <a:stretch>
            <a:fillRect/>
          </a:stretch>
        </p:blipFill>
        <p:spPr bwMode="auto">
          <a:xfrm>
            <a:off x="1746250" y="1236663"/>
            <a:ext cx="5981700" cy="451167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457200" y="155575"/>
            <a:ext cx="7869238" cy="576263"/>
          </a:xfrm>
        </p:spPr>
        <p:txBody>
          <a:bodyPr>
            <a:normAutofit fontScale="90000"/>
          </a:bodyPr>
          <a:lstStyle/>
          <a:p>
            <a:pPr eaLnBrk="1" hangingPunct="1"/>
            <a:r>
              <a:rPr lang="en-US" altLang="en-US"/>
              <a:t>C-SCAN</a:t>
            </a:r>
          </a:p>
        </p:txBody>
      </p:sp>
      <p:sp>
        <p:nvSpPr>
          <p:cNvPr id="46082" name="Rectangle 3"/>
          <p:cNvSpPr>
            <a:spLocks noGrp="1" noChangeArrowheads="1"/>
          </p:cNvSpPr>
          <p:nvPr>
            <p:ph type="body" idx="1"/>
          </p:nvPr>
        </p:nvSpPr>
        <p:spPr>
          <a:xfrm>
            <a:off x="889000" y="1138238"/>
            <a:ext cx="7040563" cy="4530725"/>
          </a:xfrm>
        </p:spPr>
        <p:txBody>
          <a:bodyPr>
            <a:normAutofit fontScale="85000" lnSpcReduction="10000"/>
          </a:bodyPr>
          <a:lstStyle/>
          <a:p>
            <a:r>
              <a:rPr lang="en-US" altLang="en-US" dirty="0"/>
              <a:t>Provides a more uniform wait time than SCAN</a:t>
            </a:r>
          </a:p>
          <a:p>
            <a:r>
              <a:rPr lang="en-US" altLang="en-US" dirty="0"/>
              <a:t>The head moves from one end of the disk to the other, servicing requests as it goes</a:t>
            </a:r>
          </a:p>
          <a:p>
            <a:pPr lvl="1"/>
            <a:r>
              <a:rPr lang="en-US" altLang="en-US" dirty="0"/>
              <a:t>When it reaches the other end, however, it immediately returns to the beginning of the disk, without servicing any requests on the return trip</a:t>
            </a:r>
          </a:p>
          <a:p>
            <a:r>
              <a:rPr lang="en-US" altLang="en-US" dirty="0"/>
              <a:t>Treats the cylinders as a circular list that wraps around from the last cylinder to the first one</a:t>
            </a:r>
          </a:p>
          <a:p>
            <a:r>
              <a:rPr lang="en-US" altLang="en-US" dirty="0"/>
              <a:t>Total number of cylinders?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C-SCAN (Cont.)</a:t>
            </a:r>
          </a:p>
        </p:txBody>
      </p:sp>
      <p:pic>
        <p:nvPicPr>
          <p:cNvPr id="48130" name="Picture 4"/>
          <p:cNvPicPr>
            <a:picLocks noChangeAspect="1" noChangeArrowheads="1"/>
          </p:cNvPicPr>
          <p:nvPr/>
        </p:nvPicPr>
        <p:blipFill>
          <a:blip r:embed="rId3"/>
          <a:srcRect l="706" t="3731" r="925" b="3731"/>
          <a:stretch>
            <a:fillRect/>
          </a:stretch>
        </p:blipFill>
        <p:spPr bwMode="auto">
          <a:xfrm>
            <a:off x="1638300" y="1265238"/>
            <a:ext cx="5802313" cy="4095750"/>
          </a:xfrm>
          <a:prstGeom prst="rect">
            <a:avLst/>
          </a:prstGeom>
          <a:noFill/>
          <a:ln w="38100" cmpd="dbl">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457200" y="195263"/>
            <a:ext cx="8229600" cy="576262"/>
          </a:xfrm>
        </p:spPr>
        <p:txBody>
          <a:bodyPr>
            <a:normAutofit fontScale="90000"/>
          </a:bodyPr>
          <a:lstStyle/>
          <a:p>
            <a:pPr eaLnBrk="1" hangingPunct="1"/>
            <a:r>
              <a:rPr lang="en-US" altLang="en-US"/>
              <a:t>C-LOOK</a:t>
            </a:r>
          </a:p>
        </p:txBody>
      </p:sp>
      <p:sp>
        <p:nvSpPr>
          <p:cNvPr id="50178" name="Rectangle 3"/>
          <p:cNvSpPr>
            <a:spLocks noGrp="1" noChangeArrowheads="1"/>
          </p:cNvSpPr>
          <p:nvPr>
            <p:ph type="body" idx="1"/>
          </p:nvPr>
        </p:nvSpPr>
        <p:spPr>
          <a:xfrm>
            <a:off x="901700" y="1138238"/>
            <a:ext cx="6659563" cy="3257550"/>
          </a:xfrm>
        </p:spPr>
        <p:txBody>
          <a:bodyPr>
            <a:normAutofit fontScale="92500" lnSpcReduction="10000"/>
          </a:bodyPr>
          <a:lstStyle/>
          <a:p>
            <a:r>
              <a:rPr lang="en-US" altLang="en-US"/>
              <a:t>LOOK a version of SCAN, C-LOOK a version of C-SCAN</a:t>
            </a:r>
          </a:p>
          <a:p>
            <a:r>
              <a:rPr lang="en-US" altLang="en-US"/>
              <a:t>Arm only goes as far as the last request in each direction, then reverses direction immediately, without first going all the way to the end of the disk </a:t>
            </a:r>
          </a:p>
          <a:p>
            <a:r>
              <a:rPr lang="en-US" altLang="en-US"/>
              <a:t>Total number of cylinders?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798513" y="277813"/>
            <a:ext cx="7888287" cy="576262"/>
          </a:xfrm>
        </p:spPr>
        <p:txBody>
          <a:bodyPr>
            <a:normAutofit fontScale="90000"/>
          </a:bodyPr>
          <a:lstStyle/>
          <a:p>
            <a:pPr eaLnBrk="1" hangingPunct="1"/>
            <a:r>
              <a:rPr lang="en-US"/>
              <a:t>C-LOOK (Cont.)</a:t>
            </a:r>
          </a:p>
        </p:txBody>
      </p:sp>
      <p:pic>
        <p:nvPicPr>
          <p:cNvPr id="52226" name="Picture 4" descr="12"/>
          <p:cNvPicPr>
            <a:picLocks noChangeAspect="1" noChangeArrowheads="1"/>
          </p:cNvPicPr>
          <p:nvPr/>
        </p:nvPicPr>
        <p:blipFill>
          <a:blip r:embed="rId3"/>
          <a:srcRect/>
          <a:stretch>
            <a:fillRect/>
          </a:stretch>
        </p:blipFill>
        <p:spPr bwMode="auto">
          <a:xfrm>
            <a:off x="985838" y="1011238"/>
            <a:ext cx="7312025" cy="51403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1276350" y="150813"/>
            <a:ext cx="7712075" cy="576262"/>
          </a:xfrm>
        </p:spPr>
        <p:txBody>
          <a:bodyPr/>
          <a:lstStyle/>
          <a:p>
            <a:pPr eaLnBrk="1" hangingPunct="1"/>
            <a:r>
              <a:rPr lang="en-US" sz="3000"/>
              <a:t>Selecting a Disk-Scheduling Algorithm</a:t>
            </a:r>
          </a:p>
        </p:txBody>
      </p:sp>
      <p:sp>
        <p:nvSpPr>
          <p:cNvPr id="54274" name="Rectangle 3"/>
          <p:cNvSpPr>
            <a:spLocks noGrp="1" noChangeArrowheads="1"/>
          </p:cNvSpPr>
          <p:nvPr>
            <p:ph type="body" idx="1"/>
          </p:nvPr>
        </p:nvSpPr>
        <p:spPr>
          <a:xfrm>
            <a:off x="609600" y="990600"/>
            <a:ext cx="7848600" cy="5776912"/>
          </a:xfrm>
        </p:spPr>
        <p:txBody>
          <a:bodyPr>
            <a:normAutofit/>
          </a:bodyPr>
          <a:lstStyle/>
          <a:p>
            <a:r>
              <a:rPr lang="en-US" sz="2000" dirty="0"/>
              <a:t>SSTF is common and has a natural appeal</a:t>
            </a:r>
          </a:p>
          <a:p>
            <a:r>
              <a:rPr lang="en-US" sz="2000" dirty="0"/>
              <a:t>SCAN and C-SCAN perform better for systems that place a heavy load on the disk - Less starvation</a:t>
            </a:r>
          </a:p>
          <a:p>
            <a:r>
              <a:rPr lang="en-US" sz="2000" dirty="0"/>
              <a:t>Performance depends on the number and types of requests</a:t>
            </a:r>
          </a:p>
          <a:p>
            <a:r>
              <a:rPr lang="en-US" sz="2000" dirty="0"/>
              <a:t>Requests for disk service can be influenced by the file-allocation method</a:t>
            </a:r>
          </a:p>
          <a:p>
            <a:pPr lvl="1"/>
            <a:r>
              <a:rPr lang="en-US" sz="2000" dirty="0"/>
              <a:t>And metadata layout</a:t>
            </a:r>
          </a:p>
          <a:p>
            <a:r>
              <a:rPr lang="en-US" sz="2000" dirty="0"/>
              <a:t>The disk-scheduling algorithm should be written as a separate module of the operating system, allowing it to be replaced with a different algorithm if necessary</a:t>
            </a:r>
          </a:p>
          <a:p>
            <a:r>
              <a:rPr lang="en-US" sz="2000" dirty="0"/>
              <a:t>Either SSTF or LOOK is a reasonable choice for the default algorithm</a:t>
            </a:r>
          </a:p>
          <a:p>
            <a:r>
              <a:rPr lang="en-US" sz="2000" dirty="0"/>
              <a:t>What about rotational latency?</a:t>
            </a:r>
          </a:p>
          <a:p>
            <a:pPr lvl="1"/>
            <a:r>
              <a:rPr lang="en-US" sz="2000" dirty="0"/>
              <a:t>Difficult for OS to calculate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690563" y="214313"/>
            <a:ext cx="7996237" cy="576262"/>
          </a:xfrm>
        </p:spPr>
        <p:txBody>
          <a:bodyPr>
            <a:normAutofit fontScale="90000"/>
          </a:bodyPr>
          <a:lstStyle/>
          <a:p>
            <a:pPr eaLnBrk="1" hangingPunct="1"/>
            <a:r>
              <a:rPr lang="en-US"/>
              <a:t>Disk Management</a:t>
            </a:r>
          </a:p>
        </p:txBody>
      </p:sp>
      <p:sp>
        <p:nvSpPr>
          <p:cNvPr id="56322" name="Rectangle 3"/>
          <p:cNvSpPr>
            <a:spLocks noGrp="1" noChangeArrowheads="1"/>
          </p:cNvSpPr>
          <p:nvPr>
            <p:ph type="body" idx="1"/>
          </p:nvPr>
        </p:nvSpPr>
        <p:spPr>
          <a:xfrm>
            <a:off x="844550" y="990600"/>
            <a:ext cx="7842250" cy="5319712"/>
          </a:xfrm>
        </p:spPr>
        <p:txBody>
          <a:bodyPr>
            <a:noAutofit/>
          </a:bodyPr>
          <a:lstStyle/>
          <a:p>
            <a:r>
              <a:rPr lang="en-US" sz="2400" b="1" dirty="0">
                <a:solidFill>
                  <a:srgbClr val="3366FF"/>
                </a:solidFill>
              </a:rPr>
              <a:t>Low-level formatting</a:t>
            </a:r>
            <a:r>
              <a:rPr lang="en-US" sz="2400" dirty="0"/>
              <a:t>, or </a:t>
            </a:r>
            <a:r>
              <a:rPr lang="en-US" sz="2400" b="1" dirty="0">
                <a:solidFill>
                  <a:srgbClr val="3366FF"/>
                </a:solidFill>
              </a:rPr>
              <a:t>physical formatting</a:t>
            </a:r>
            <a:r>
              <a:rPr lang="en-US" sz="2400" dirty="0">
                <a:solidFill>
                  <a:srgbClr val="3366FF"/>
                </a:solidFill>
              </a:rPr>
              <a:t> </a:t>
            </a:r>
            <a:r>
              <a:rPr lang="en-US" sz="2400" dirty="0"/>
              <a:t>— Dividing a disk into sectors that the disk controller can read and write</a:t>
            </a:r>
          </a:p>
          <a:p>
            <a:pPr lvl="1"/>
            <a:r>
              <a:rPr lang="en-US" sz="2400" dirty="0"/>
              <a:t>Each sector can hold header information, plus data, plus error correction code (</a:t>
            </a:r>
            <a:r>
              <a:rPr lang="en-US" sz="2400" b="1" dirty="0">
                <a:solidFill>
                  <a:srgbClr val="3366FF"/>
                </a:solidFill>
              </a:rPr>
              <a:t>ECC</a:t>
            </a:r>
            <a:r>
              <a:rPr lang="en-US" sz="2400" dirty="0"/>
              <a:t>)</a:t>
            </a:r>
          </a:p>
          <a:p>
            <a:pPr lvl="1"/>
            <a:r>
              <a:rPr lang="en-US" sz="2400" dirty="0"/>
              <a:t>Usually 512 bytes of data but can be selectable</a:t>
            </a:r>
          </a:p>
          <a:p>
            <a:r>
              <a:rPr lang="en-US" sz="2400" dirty="0"/>
              <a:t>To use a disk to hold files, the operating system still needs to record its own data structures on the disk</a:t>
            </a:r>
          </a:p>
          <a:p>
            <a:pPr lvl="1"/>
            <a:r>
              <a:rPr lang="en-US" sz="2400" b="1" dirty="0">
                <a:solidFill>
                  <a:srgbClr val="3366FF"/>
                </a:solidFill>
              </a:rPr>
              <a:t>Partition</a:t>
            </a:r>
            <a:r>
              <a:rPr lang="en-US" sz="2400" dirty="0"/>
              <a:t> the disk into one or more groups of cylinders, each treated as a logical disk</a:t>
            </a:r>
          </a:p>
          <a:p>
            <a:pPr lvl="1"/>
            <a:r>
              <a:rPr lang="en-US" sz="2400" b="1" dirty="0">
                <a:solidFill>
                  <a:srgbClr val="3366FF"/>
                </a:solidFill>
              </a:rPr>
              <a:t>Logical formatting</a:t>
            </a:r>
            <a:r>
              <a:rPr lang="en-US" sz="2400" dirty="0">
                <a:solidFill>
                  <a:srgbClr val="3366FF"/>
                </a:solidFill>
              </a:rPr>
              <a:t> </a:t>
            </a:r>
            <a:r>
              <a:rPr lang="en-US" sz="2400" dirty="0"/>
              <a:t>or </a:t>
            </a:r>
            <a:r>
              <a:rPr lang="ja-JP" altLang="en-US" sz="2400" dirty="0"/>
              <a:t>“</a:t>
            </a:r>
            <a:r>
              <a:rPr lang="en-US" altLang="ja-JP" sz="2400" dirty="0"/>
              <a:t>making a file system</a:t>
            </a:r>
            <a:r>
              <a:rPr lang="ja-JP" altLang="en-US" sz="2400" dirty="0"/>
              <a:t>”</a:t>
            </a:r>
            <a:endParaRPr lang="en-US" altLang="ja-JP" sz="2400" dirty="0"/>
          </a:p>
          <a:p>
            <a:pPr lvl="1"/>
            <a:r>
              <a:rPr lang="en-US" sz="2400" dirty="0"/>
              <a:t>To increase efficiency most file systems group blocks into </a:t>
            </a:r>
            <a:r>
              <a:rPr lang="en-US" sz="2400" b="1" dirty="0">
                <a:solidFill>
                  <a:srgbClr val="3366FF"/>
                </a:solidFill>
              </a:rPr>
              <a:t>clusters</a:t>
            </a:r>
          </a:p>
          <a:p>
            <a:pPr lvl="2"/>
            <a:r>
              <a:rPr lang="en-US" dirty="0"/>
              <a:t>Disk I/O done in blocks</a:t>
            </a:r>
          </a:p>
          <a:p>
            <a:pPr lvl="2"/>
            <a:r>
              <a:rPr lang="en-US" dirty="0"/>
              <a:t>File I/O done in clusters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690563" y="214313"/>
            <a:ext cx="7996237" cy="576262"/>
          </a:xfrm>
        </p:spPr>
        <p:txBody>
          <a:bodyPr>
            <a:normAutofit fontScale="90000"/>
          </a:bodyPr>
          <a:lstStyle/>
          <a:p>
            <a:pPr eaLnBrk="1" hangingPunct="1"/>
            <a:r>
              <a:rPr lang="en-US"/>
              <a:t>Disk Management (Cont.)</a:t>
            </a:r>
          </a:p>
        </p:txBody>
      </p:sp>
      <p:sp>
        <p:nvSpPr>
          <p:cNvPr id="58370" name="Rectangle 3"/>
          <p:cNvSpPr>
            <a:spLocks noGrp="1" noChangeArrowheads="1"/>
          </p:cNvSpPr>
          <p:nvPr>
            <p:ph type="body" idx="1"/>
          </p:nvPr>
        </p:nvSpPr>
        <p:spPr>
          <a:xfrm>
            <a:off x="831850" y="928688"/>
            <a:ext cx="7029450" cy="4530725"/>
          </a:xfrm>
        </p:spPr>
        <p:txBody>
          <a:bodyPr>
            <a:normAutofit/>
          </a:bodyPr>
          <a:lstStyle/>
          <a:p>
            <a:endParaRPr lang="en-US" sz="1400" dirty="0"/>
          </a:p>
          <a:p>
            <a:r>
              <a:rPr lang="en-US" dirty="0"/>
              <a:t>Raw disk access for apps that want to do their own block management, keep OS out of the way (databases for example)</a:t>
            </a:r>
          </a:p>
          <a:p>
            <a:r>
              <a:rPr lang="en-US" dirty="0"/>
              <a:t>Boot block initializes system</a:t>
            </a:r>
          </a:p>
          <a:p>
            <a:pPr lvl="1"/>
            <a:r>
              <a:rPr lang="en-US" dirty="0"/>
              <a:t>The bootstrap is stored in ROM</a:t>
            </a:r>
          </a:p>
          <a:p>
            <a:pPr lvl="1"/>
            <a:r>
              <a:rPr lang="en-US" b="1" dirty="0">
                <a:solidFill>
                  <a:srgbClr val="3366FF"/>
                </a:solidFill>
              </a:rPr>
              <a:t>Bootstrap loader</a:t>
            </a:r>
            <a:r>
              <a:rPr lang="en-US" dirty="0">
                <a:solidFill>
                  <a:srgbClr val="3366FF"/>
                </a:solidFill>
              </a:rPr>
              <a:t> </a:t>
            </a:r>
            <a:r>
              <a:rPr lang="en-US" dirty="0"/>
              <a:t>program stored in boot blocks of boot partition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1041400" y="277813"/>
            <a:ext cx="7645400" cy="576262"/>
          </a:xfrm>
        </p:spPr>
        <p:txBody>
          <a:bodyPr>
            <a:normAutofit fontScale="90000"/>
          </a:bodyPr>
          <a:lstStyle/>
          <a:p>
            <a:pPr eaLnBrk="1" hangingPunct="1"/>
            <a:r>
              <a:rPr lang="en-US"/>
              <a:t>Booting from a Disk in Windows</a:t>
            </a:r>
            <a:endParaRPr lang="en-US" sz="2400"/>
          </a:p>
        </p:txBody>
      </p:sp>
      <p:pic>
        <p:nvPicPr>
          <p:cNvPr id="60418" name="Picture 5"/>
          <p:cNvPicPr>
            <a:picLocks noChangeAspect="1" noChangeArrowheads="1"/>
          </p:cNvPicPr>
          <p:nvPr/>
        </p:nvPicPr>
        <p:blipFill>
          <a:blip r:embed="rId3"/>
          <a:srcRect/>
          <a:stretch>
            <a:fillRect/>
          </a:stretch>
        </p:blipFill>
        <p:spPr bwMode="auto">
          <a:xfrm>
            <a:off x="2006600" y="1241425"/>
            <a:ext cx="5778500" cy="432911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1050925" y="176213"/>
            <a:ext cx="7635875" cy="576262"/>
          </a:xfrm>
        </p:spPr>
        <p:txBody>
          <a:bodyPr>
            <a:normAutofit fontScale="90000"/>
          </a:bodyPr>
          <a:lstStyle/>
          <a:p>
            <a:pPr eaLnBrk="1" hangingPunct="1"/>
            <a:r>
              <a:rPr lang="en-US"/>
              <a:t>Swap-Space Management</a:t>
            </a:r>
          </a:p>
        </p:txBody>
      </p:sp>
      <p:sp>
        <p:nvSpPr>
          <p:cNvPr id="62466" name="Rectangle 3"/>
          <p:cNvSpPr>
            <a:spLocks noGrp="1" noChangeArrowheads="1"/>
          </p:cNvSpPr>
          <p:nvPr>
            <p:ph type="body" idx="1"/>
          </p:nvPr>
        </p:nvSpPr>
        <p:spPr>
          <a:xfrm>
            <a:off x="381000" y="914400"/>
            <a:ext cx="8382000" cy="5715000"/>
          </a:xfrm>
        </p:spPr>
        <p:txBody>
          <a:bodyPr>
            <a:noAutofit/>
          </a:bodyPr>
          <a:lstStyle/>
          <a:p>
            <a:r>
              <a:rPr lang="en-US" sz="2000" dirty="0"/>
              <a:t>Swap-space — Virtual memory uses disk space as an extension of main memory</a:t>
            </a:r>
          </a:p>
          <a:p>
            <a:pPr lvl="1"/>
            <a:r>
              <a:rPr lang="en-US" sz="2000" dirty="0"/>
              <a:t>Less common now due to memory capacity increases</a:t>
            </a:r>
          </a:p>
          <a:p>
            <a:r>
              <a:rPr lang="en-US" sz="2000" dirty="0"/>
              <a:t>Swap-space can be carved out of the normal file system, or, more commonly, it can be in a separate disk partition (raw)</a:t>
            </a:r>
          </a:p>
          <a:p>
            <a:r>
              <a:rPr lang="en-US" sz="2000" dirty="0"/>
              <a:t>Swap-space management</a:t>
            </a:r>
          </a:p>
          <a:p>
            <a:pPr lvl="1"/>
            <a:r>
              <a:rPr lang="en-US" sz="2000" dirty="0"/>
              <a:t>4.3BSD allocates swap space when process starts; holds text segment (the program) and data segment</a:t>
            </a:r>
          </a:p>
          <a:p>
            <a:pPr lvl="1"/>
            <a:r>
              <a:rPr lang="en-US" sz="2000" dirty="0"/>
              <a:t>Kernel uses </a:t>
            </a:r>
            <a:r>
              <a:rPr lang="en-US" sz="2000" b="1" dirty="0">
                <a:solidFill>
                  <a:srgbClr val="3366FF"/>
                </a:solidFill>
              </a:rPr>
              <a:t>swap maps</a:t>
            </a:r>
            <a:r>
              <a:rPr lang="en-US" sz="2000" dirty="0">
                <a:solidFill>
                  <a:srgbClr val="3366FF"/>
                </a:solidFill>
              </a:rPr>
              <a:t> </a:t>
            </a:r>
            <a:r>
              <a:rPr lang="en-US" sz="2000" dirty="0"/>
              <a:t>to track swap-space use</a:t>
            </a:r>
          </a:p>
          <a:p>
            <a:pPr lvl="1"/>
            <a:r>
              <a:rPr lang="en-US" sz="2000" dirty="0"/>
              <a:t>Solaris 2 allocates swap space only when a dirty page is forced out of physical memory, not when the virtual memory page is first created</a:t>
            </a:r>
          </a:p>
          <a:p>
            <a:pPr lvl="2"/>
            <a:r>
              <a:rPr lang="en-US" sz="2000" dirty="0"/>
              <a:t>File data written to swap space until write to file system requested</a:t>
            </a:r>
          </a:p>
          <a:p>
            <a:pPr lvl="2"/>
            <a:r>
              <a:rPr lang="en-US" sz="2000" dirty="0"/>
              <a:t>Other dirty pages go to swap space due to no other home</a:t>
            </a:r>
          </a:p>
          <a:p>
            <a:pPr lvl="2"/>
            <a:r>
              <a:rPr lang="en-US" sz="2000" dirty="0"/>
              <a:t>Text segment pages thrown out and reread from the file system as needed</a:t>
            </a:r>
          </a:p>
          <a:p>
            <a:r>
              <a:rPr lang="en-US" sz="2000" dirty="0"/>
              <a:t>What if a system runs out of swap space?</a:t>
            </a:r>
          </a:p>
          <a:p>
            <a:r>
              <a:rPr lang="en-US" sz="2000" dirty="0"/>
              <a:t>Some systems allow multiple swap spaces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p:cNvSpPr>
            <a:spLocks noGrp="1" noChangeArrowheads="1"/>
          </p:cNvSpPr>
          <p:nvPr>
            <p:ph type="title"/>
          </p:nvPr>
        </p:nvSpPr>
        <p:spPr>
          <a:xfrm>
            <a:off x="1158875" y="182563"/>
            <a:ext cx="7527925" cy="576262"/>
          </a:xfrm>
        </p:spPr>
        <p:txBody>
          <a:bodyPr>
            <a:normAutofit fontScale="90000"/>
          </a:bodyPr>
          <a:lstStyle/>
          <a:p>
            <a:pPr eaLnBrk="1" hangingPunct="1"/>
            <a:r>
              <a:rPr lang="en-US" altLang="en-US"/>
              <a:t>Moving-head Disk Mechanism</a:t>
            </a:r>
          </a:p>
        </p:txBody>
      </p:sp>
      <p:pic>
        <p:nvPicPr>
          <p:cNvPr id="13314" name="Picture 1" descr="10_01.pdf"/>
          <p:cNvPicPr>
            <a:picLocks noChangeAspect="1"/>
          </p:cNvPicPr>
          <p:nvPr/>
        </p:nvPicPr>
        <p:blipFill>
          <a:blip r:embed="rId3"/>
          <a:srcRect/>
          <a:stretch>
            <a:fillRect/>
          </a:stretch>
        </p:blipFill>
        <p:spPr bwMode="auto">
          <a:xfrm>
            <a:off x="2252663" y="1200150"/>
            <a:ext cx="5157787" cy="420052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141413" y="115888"/>
            <a:ext cx="7888287" cy="576262"/>
          </a:xfrm>
        </p:spPr>
        <p:txBody>
          <a:bodyPr/>
          <a:lstStyle/>
          <a:p>
            <a:pPr eaLnBrk="1" hangingPunct="1"/>
            <a:r>
              <a:rPr lang="en-US" sz="2400"/>
              <a:t>Data Structures for Swapping on Linux Systems</a:t>
            </a:r>
          </a:p>
        </p:txBody>
      </p:sp>
      <p:pic>
        <p:nvPicPr>
          <p:cNvPr id="64514" name="Picture 1" descr="10_10.pdf"/>
          <p:cNvPicPr>
            <a:picLocks noChangeAspect="1"/>
          </p:cNvPicPr>
          <p:nvPr/>
        </p:nvPicPr>
        <p:blipFill>
          <a:blip r:embed="rId3"/>
          <a:srcRect/>
          <a:stretch>
            <a:fillRect/>
          </a:stretch>
        </p:blipFill>
        <p:spPr bwMode="auto">
          <a:xfrm>
            <a:off x="914400" y="1295400"/>
            <a:ext cx="7213466" cy="29813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701675" y="239713"/>
            <a:ext cx="7761288" cy="576262"/>
          </a:xfrm>
        </p:spPr>
        <p:txBody>
          <a:bodyPr>
            <a:normAutofit fontScale="90000"/>
          </a:bodyPr>
          <a:lstStyle/>
          <a:p>
            <a:pPr eaLnBrk="1" hangingPunct="1"/>
            <a:r>
              <a:rPr lang="en-US"/>
              <a:t>RAID Structure</a:t>
            </a:r>
          </a:p>
        </p:txBody>
      </p:sp>
      <p:sp>
        <p:nvSpPr>
          <p:cNvPr id="66562" name="Rectangle 3"/>
          <p:cNvSpPr>
            <a:spLocks noGrp="1" noChangeArrowheads="1"/>
          </p:cNvSpPr>
          <p:nvPr>
            <p:ph type="body" idx="1"/>
          </p:nvPr>
        </p:nvSpPr>
        <p:spPr>
          <a:xfrm>
            <a:off x="533400" y="1233488"/>
            <a:ext cx="8001000" cy="5091112"/>
          </a:xfrm>
        </p:spPr>
        <p:txBody>
          <a:bodyPr>
            <a:normAutofit fontScale="70000" lnSpcReduction="20000"/>
          </a:bodyPr>
          <a:lstStyle/>
          <a:p>
            <a:r>
              <a:rPr lang="en-US" dirty="0"/>
              <a:t>RAID – redundant array of inexpensive disks</a:t>
            </a:r>
          </a:p>
          <a:p>
            <a:pPr lvl="1"/>
            <a:r>
              <a:rPr lang="en-US" dirty="0"/>
              <a:t>multiple disk drives provides reliability via </a:t>
            </a:r>
            <a:r>
              <a:rPr lang="en-US" b="1" dirty="0">
                <a:solidFill>
                  <a:srgbClr val="3366FF"/>
                </a:solidFill>
              </a:rPr>
              <a:t>redundancy</a:t>
            </a:r>
            <a:endParaRPr lang="en-US" b="1" dirty="0"/>
          </a:p>
          <a:p>
            <a:r>
              <a:rPr lang="en-US" dirty="0"/>
              <a:t>Increases the </a:t>
            </a:r>
            <a:r>
              <a:rPr lang="en-US" b="1" dirty="0">
                <a:solidFill>
                  <a:srgbClr val="3366FF"/>
                </a:solidFill>
              </a:rPr>
              <a:t>mean time to failure</a:t>
            </a:r>
          </a:p>
          <a:p>
            <a:r>
              <a:rPr lang="en-US" b="1" dirty="0">
                <a:solidFill>
                  <a:srgbClr val="3366FF"/>
                </a:solidFill>
              </a:rPr>
              <a:t>Mean time to repair – </a:t>
            </a:r>
            <a:r>
              <a:rPr lang="en-US" dirty="0"/>
              <a:t>exposure time when another failure could cause data loss</a:t>
            </a:r>
          </a:p>
          <a:p>
            <a:r>
              <a:rPr lang="en-US" b="1" dirty="0">
                <a:solidFill>
                  <a:srgbClr val="3366FF"/>
                </a:solidFill>
              </a:rPr>
              <a:t>Mean time to data loss </a:t>
            </a:r>
            <a:r>
              <a:rPr lang="en-US" dirty="0"/>
              <a:t>based on above factors</a:t>
            </a:r>
          </a:p>
          <a:p>
            <a:r>
              <a:rPr lang="en-US" dirty="0"/>
              <a:t>If mirrored disks fail independently, consider disk with 100,000 mean time to failure and 10 hour mean time to repair</a:t>
            </a:r>
          </a:p>
          <a:p>
            <a:pPr lvl="1"/>
            <a:r>
              <a:rPr lang="en-US" dirty="0"/>
              <a:t>Mean time to data loss is 100, 000</a:t>
            </a:r>
            <a:r>
              <a:rPr lang="en-US" baseline="30000" dirty="0"/>
              <a:t>2</a:t>
            </a:r>
            <a:r>
              <a:rPr lang="en-US" dirty="0"/>
              <a:t> / (2 ∗ 10) = 500 ∗ 10</a:t>
            </a:r>
            <a:r>
              <a:rPr lang="en-US" baseline="30000" dirty="0"/>
              <a:t>6</a:t>
            </a:r>
            <a:r>
              <a:rPr lang="en-US" dirty="0"/>
              <a:t> hours, or 57,000 years! </a:t>
            </a:r>
          </a:p>
          <a:p>
            <a:r>
              <a:rPr lang="en-US" dirty="0"/>
              <a:t>Frequently combined with </a:t>
            </a:r>
            <a:r>
              <a:rPr lang="en-US" b="1" dirty="0">
                <a:solidFill>
                  <a:srgbClr val="3366FF"/>
                </a:solidFill>
              </a:rPr>
              <a:t>NVRAM</a:t>
            </a:r>
            <a:r>
              <a:rPr lang="en-US" dirty="0">
                <a:solidFill>
                  <a:srgbClr val="3366FF"/>
                </a:solidFill>
              </a:rPr>
              <a:t> </a:t>
            </a:r>
            <a:r>
              <a:rPr lang="en-US" dirty="0"/>
              <a:t>to improve write performance</a:t>
            </a:r>
          </a:p>
          <a:p>
            <a:r>
              <a:rPr lang="en-US" dirty="0"/>
              <a:t>Several improvements in disk-use techniques involve the use of multiple disks working cooperatively</a:t>
            </a:r>
            <a:endParaRPr lang="en-US" sz="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457200" y="188913"/>
            <a:ext cx="8229600" cy="576262"/>
          </a:xfrm>
        </p:spPr>
        <p:txBody>
          <a:bodyPr>
            <a:normAutofit fontScale="90000"/>
          </a:bodyPr>
          <a:lstStyle/>
          <a:p>
            <a:pPr eaLnBrk="1" hangingPunct="1"/>
            <a:r>
              <a:rPr lang="en-US"/>
              <a:t>RAID (Cont.)</a:t>
            </a:r>
          </a:p>
        </p:txBody>
      </p:sp>
      <p:sp>
        <p:nvSpPr>
          <p:cNvPr id="68610" name="Rectangle 3"/>
          <p:cNvSpPr>
            <a:spLocks noGrp="1" noChangeArrowheads="1"/>
          </p:cNvSpPr>
          <p:nvPr>
            <p:ph type="body" idx="1"/>
          </p:nvPr>
        </p:nvSpPr>
        <p:spPr>
          <a:xfrm>
            <a:off x="844550" y="865188"/>
            <a:ext cx="7156450" cy="5075237"/>
          </a:xfrm>
        </p:spPr>
        <p:txBody>
          <a:bodyPr>
            <a:normAutofit fontScale="70000" lnSpcReduction="20000"/>
          </a:bodyPr>
          <a:lstStyle/>
          <a:p>
            <a:pPr>
              <a:buFont typeface="Monotype Sorts" pitchFamily="-84" charset="2"/>
              <a:buNone/>
            </a:pPr>
            <a:endParaRPr lang="en-US" sz="800" dirty="0"/>
          </a:p>
          <a:p>
            <a:r>
              <a:rPr lang="en-US" dirty="0"/>
              <a:t>Disk </a:t>
            </a:r>
            <a:r>
              <a:rPr lang="en-US" b="1" dirty="0">
                <a:solidFill>
                  <a:srgbClr val="3366FF"/>
                </a:solidFill>
              </a:rPr>
              <a:t>striping</a:t>
            </a:r>
            <a:r>
              <a:rPr lang="en-US" dirty="0">
                <a:solidFill>
                  <a:srgbClr val="3366FF"/>
                </a:solidFill>
              </a:rPr>
              <a:t> </a:t>
            </a:r>
            <a:r>
              <a:rPr lang="en-US" dirty="0"/>
              <a:t>uses a group of disks as one storage unit</a:t>
            </a:r>
          </a:p>
          <a:p>
            <a:r>
              <a:rPr lang="en-US" dirty="0"/>
              <a:t>RAID is arranged into six different levels</a:t>
            </a:r>
            <a:endParaRPr lang="en-US" sz="800" dirty="0"/>
          </a:p>
          <a:p>
            <a:r>
              <a:rPr lang="en-US" dirty="0"/>
              <a:t>RAID schemes improve performance and improve the reliability of the storage system by storing redundant data</a:t>
            </a:r>
          </a:p>
          <a:p>
            <a:pPr lvl="1"/>
            <a:r>
              <a:rPr lang="en-US" b="1" dirty="0">
                <a:solidFill>
                  <a:srgbClr val="3366FF"/>
                </a:solidFill>
              </a:rPr>
              <a:t>Mirroring </a:t>
            </a:r>
            <a:r>
              <a:rPr lang="en-US" dirty="0"/>
              <a:t>or </a:t>
            </a:r>
            <a:r>
              <a:rPr lang="en-US" b="1" dirty="0">
                <a:solidFill>
                  <a:srgbClr val="3366FF"/>
                </a:solidFill>
              </a:rPr>
              <a:t>shadowing</a:t>
            </a:r>
            <a:r>
              <a:rPr lang="en-US" dirty="0">
                <a:solidFill>
                  <a:srgbClr val="3366FF"/>
                </a:solidFill>
              </a:rPr>
              <a:t> </a:t>
            </a:r>
            <a:r>
              <a:rPr lang="en-US" dirty="0"/>
              <a:t>(</a:t>
            </a:r>
            <a:r>
              <a:rPr lang="en-US" b="1" dirty="0">
                <a:solidFill>
                  <a:srgbClr val="3366FF"/>
                </a:solidFill>
              </a:rPr>
              <a:t>RAID 1</a:t>
            </a:r>
            <a:r>
              <a:rPr lang="en-US" dirty="0">
                <a:solidFill>
                  <a:srgbClr val="000000"/>
                </a:solidFill>
              </a:rPr>
              <a:t>)</a:t>
            </a:r>
            <a:r>
              <a:rPr lang="en-US" dirty="0">
                <a:solidFill>
                  <a:srgbClr val="3366FF"/>
                </a:solidFill>
              </a:rPr>
              <a:t> </a:t>
            </a:r>
            <a:r>
              <a:rPr lang="en-US" dirty="0"/>
              <a:t>keeps duplicate of each disk</a:t>
            </a:r>
          </a:p>
          <a:p>
            <a:pPr lvl="1"/>
            <a:r>
              <a:rPr lang="en-US" dirty="0"/>
              <a:t>Striped mirrors (</a:t>
            </a:r>
            <a:r>
              <a:rPr lang="en-US" b="1" dirty="0">
                <a:solidFill>
                  <a:srgbClr val="3366FF"/>
                </a:solidFill>
              </a:rPr>
              <a:t>RAID 1+0</a:t>
            </a:r>
            <a:r>
              <a:rPr lang="en-US" dirty="0"/>
              <a:t>) or mirrored stripes (</a:t>
            </a:r>
            <a:r>
              <a:rPr lang="en-US" b="1" dirty="0">
                <a:solidFill>
                  <a:srgbClr val="3366FF"/>
                </a:solidFill>
              </a:rPr>
              <a:t>RAID 0+1</a:t>
            </a:r>
            <a:r>
              <a:rPr lang="en-US" dirty="0"/>
              <a:t>) provides high performance and high reliability</a:t>
            </a:r>
          </a:p>
          <a:p>
            <a:pPr lvl="1"/>
            <a:r>
              <a:rPr lang="en-US" b="1" dirty="0">
                <a:solidFill>
                  <a:srgbClr val="3366FF"/>
                </a:solidFill>
              </a:rPr>
              <a:t>Block interleaved parity</a:t>
            </a:r>
            <a:r>
              <a:rPr lang="en-US" dirty="0">
                <a:solidFill>
                  <a:srgbClr val="3366FF"/>
                </a:solidFill>
              </a:rPr>
              <a:t> </a:t>
            </a:r>
            <a:r>
              <a:rPr lang="en-US" dirty="0">
                <a:solidFill>
                  <a:srgbClr val="000000"/>
                </a:solidFill>
              </a:rPr>
              <a:t>(</a:t>
            </a:r>
            <a:r>
              <a:rPr lang="en-US" b="1" dirty="0">
                <a:solidFill>
                  <a:srgbClr val="3366FF"/>
                </a:solidFill>
              </a:rPr>
              <a:t>RAID 4, 5, 6</a:t>
            </a:r>
            <a:r>
              <a:rPr lang="en-US" dirty="0">
                <a:solidFill>
                  <a:srgbClr val="000000"/>
                </a:solidFill>
              </a:rPr>
              <a:t>)</a:t>
            </a:r>
            <a:r>
              <a:rPr lang="en-US" dirty="0">
                <a:solidFill>
                  <a:srgbClr val="3366FF"/>
                </a:solidFill>
              </a:rPr>
              <a:t> </a:t>
            </a:r>
            <a:r>
              <a:rPr lang="en-US" dirty="0"/>
              <a:t>uses much less redundancy</a:t>
            </a:r>
          </a:p>
          <a:p>
            <a:r>
              <a:rPr lang="en-US" dirty="0"/>
              <a:t>RAID within a storage array can still fail if the array fails, so automatic </a:t>
            </a:r>
            <a:r>
              <a:rPr lang="en-US" b="1" dirty="0">
                <a:solidFill>
                  <a:srgbClr val="3366FF"/>
                </a:solidFill>
              </a:rPr>
              <a:t>replication</a:t>
            </a:r>
            <a:r>
              <a:rPr lang="en-US" dirty="0">
                <a:solidFill>
                  <a:srgbClr val="3366FF"/>
                </a:solidFill>
              </a:rPr>
              <a:t> </a:t>
            </a:r>
            <a:r>
              <a:rPr lang="en-US" dirty="0"/>
              <a:t>of the data between arrays is common</a:t>
            </a:r>
          </a:p>
          <a:p>
            <a:r>
              <a:rPr lang="en-US" dirty="0"/>
              <a:t>Frequently, a small number of </a:t>
            </a:r>
            <a:r>
              <a:rPr lang="en-US" b="1" dirty="0">
                <a:solidFill>
                  <a:srgbClr val="3366FF"/>
                </a:solidFill>
              </a:rPr>
              <a:t>hot-spare</a:t>
            </a:r>
            <a:r>
              <a:rPr lang="en-US" dirty="0">
                <a:solidFill>
                  <a:srgbClr val="3366FF"/>
                </a:solidFill>
              </a:rPr>
              <a:t> </a:t>
            </a:r>
            <a:r>
              <a:rPr lang="en-US" dirty="0"/>
              <a:t>disks are left unallocated, automatically replacing a failed disk and having data rebuilt onto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a:t>RAID Levels</a:t>
            </a:r>
            <a:endParaRPr lang="en-US" sz="2400"/>
          </a:p>
        </p:txBody>
      </p:sp>
      <p:pic>
        <p:nvPicPr>
          <p:cNvPr id="70658" name="Picture 1" descr="10_11.pdf"/>
          <p:cNvPicPr>
            <a:picLocks noChangeAspect="1"/>
          </p:cNvPicPr>
          <p:nvPr/>
        </p:nvPicPr>
        <p:blipFill>
          <a:blip r:embed="rId3"/>
          <a:srcRect/>
          <a:stretch>
            <a:fillRect/>
          </a:stretch>
        </p:blipFill>
        <p:spPr bwMode="auto">
          <a:xfrm>
            <a:off x="3052763" y="1089025"/>
            <a:ext cx="3043237" cy="574136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a:t>RAID (0 + 1) and (1 + 0)</a:t>
            </a:r>
            <a:endParaRPr lang="en-US" sz="2400"/>
          </a:p>
        </p:txBody>
      </p:sp>
      <p:pic>
        <p:nvPicPr>
          <p:cNvPr id="72706" name="Picture 1" descr="10_12.pdf"/>
          <p:cNvPicPr>
            <a:picLocks noChangeAspect="1"/>
          </p:cNvPicPr>
          <p:nvPr/>
        </p:nvPicPr>
        <p:blipFill>
          <a:blip r:embed="rId3"/>
          <a:srcRect/>
          <a:stretch>
            <a:fillRect/>
          </a:stretch>
        </p:blipFill>
        <p:spPr bwMode="auto">
          <a:xfrm>
            <a:off x="2459038" y="1255713"/>
            <a:ext cx="3713162" cy="476726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93675"/>
            <a:ext cx="8229600" cy="576263"/>
          </a:xfrm>
        </p:spPr>
        <p:txBody>
          <a:bodyPr>
            <a:normAutofit fontScale="90000"/>
          </a:bodyPr>
          <a:lstStyle/>
          <a:p>
            <a:pPr eaLnBrk="1" hangingPunct="1"/>
            <a:r>
              <a:rPr lang="en-US" altLang="en-US"/>
              <a:t>File Concept</a:t>
            </a:r>
          </a:p>
        </p:txBody>
      </p:sp>
      <p:sp>
        <p:nvSpPr>
          <p:cNvPr id="6147" name="Rectangle 3"/>
          <p:cNvSpPr>
            <a:spLocks noGrp="1" noChangeArrowheads="1"/>
          </p:cNvSpPr>
          <p:nvPr>
            <p:ph type="body" idx="1"/>
          </p:nvPr>
        </p:nvSpPr>
        <p:spPr>
          <a:xfrm>
            <a:off x="862013" y="1120775"/>
            <a:ext cx="7648575" cy="4530725"/>
          </a:xfrm>
        </p:spPr>
        <p:txBody>
          <a:bodyPr>
            <a:normAutofit fontScale="92500" lnSpcReduction="10000"/>
          </a:bodyPr>
          <a:lstStyle/>
          <a:p>
            <a:r>
              <a:rPr lang="en-US" altLang="en-US" dirty="0"/>
              <a:t>Contiguous logical address space</a:t>
            </a:r>
          </a:p>
          <a:p>
            <a:r>
              <a:rPr lang="en-US" altLang="en-US" dirty="0"/>
              <a:t>Types: </a:t>
            </a:r>
          </a:p>
          <a:p>
            <a:pPr lvl="1"/>
            <a:r>
              <a:rPr lang="en-US" altLang="en-US" dirty="0"/>
              <a:t>Data</a:t>
            </a:r>
          </a:p>
          <a:p>
            <a:pPr lvl="2"/>
            <a:r>
              <a:rPr lang="en-US" altLang="en-US" dirty="0"/>
              <a:t>numeric</a:t>
            </a:r>
          </a:p>
          <a:p>
            <a:pPr lvl="2"/>
            <a:r>
              <a:rPr lang="en-US" altLang="en-US" dirty="0"/>
              <a:t>character</a:t>
            </a:r>
          </a:p>
          <a:p>
            <a:pPr lvl="2"/>
            <a:r>
              <a:rPr lang="en-US" altLang="en-US" dirty="0"/>
              <a:t>binary</a:t>
            </a:r>
          </a:p>
          <a:p>
            <a:pPr lvl="1"/>
            <a:r>
              <a:rPr lang="en-US" altLang="en-US" dirty="0"/>
              <a:t>Program</a:t>
            </a:r>
          </a:p>
          <a:p>
            <a:r>
              <a:rPr lang="en-US" altLang="en-US" dirty="0"/>
              <a:t>Contents defined by file’s creator</a:t>
            </a:r>
          </a:p>
          <a:p>
            <a:pPr lvl="1"/>
            <a:r>
              <a:rPr lang="en-US" altLang="en-US" dirty="0"/>
              <a:t>Many types</a:t>
            </a:r>
          </a:p>
          <a:p>
            <a:pPr lvl="2"/>
            <a:r>
              <a:rPr lang="en-US" altLang="en-US" dirty="0"/>
              <a:t>Consider </a:t>
            </a:r>
            <a:r>
              <a:rPr lang="en-US" altLang="en-US" b="1" dirty="0">
                <a:solidFill>
                  <a:srgbClr val="3366FF"/>
                </a:solidFill>
              </a:rPr>
              <a:t>text file, source file, executable file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07963"/>
            <a:ext cx="8229600" cy="576262"/>
          </a:xfrm>
        </p:spPr>
        <p:txBody>
          <a:bodyPr>
            <a:normAutofit fontScale="90000"/>
          </a:bodyPr>
          <a:lstStyle/>
          <a:p>
            <a:pPr eaLnBrk="1" hangingPunct="1"/>
            <a:r>
              <a:rPr lang="en-US" altLang="en-US"/>
              <a:t>File Attributes</a:t>
            </a:r>
          </a:p>
        </p:txBody>
      </p:sp>
      <p:sp>
        <p:nvSpPr>
          <p:cNvPr id="7171" name="Rectangle 3"/>
          <p:cNvSpPr>
            <a:spLocks noGrp="1" noChangeArrowheads="1"/>
          </p:cNvSpPr>
          <p:nvPr>
            <p:ph type="body" idx="1"/>
          </p:nvPr>
        </p:nvSpPr>
        <p:spPr>
          <a:xfrm>
            <a:off x="835025" y="1092200"/>
            <a:ext cx="7591425" cy="4530725"/>
          </a:xfrm>
        </p:spPr>
        <p:txBody>
          <a:bodyPr>
            <a:normAutofit fontScale="70000" lnSpcReduction="20000"/>
          </a:bodyPr>
          <a:lstStyle/>
          <a:p>
            <a:r>
              <a:rPr lang="en-US" altLang="en-US" b="1"/>
              <a:t>Name</a:t>
            </a:r>
            <a:r>
              <a:rPr lang="en-US" altLang="en-US"/>
              <a:t> – only information kept in human-readable form</a:t>
            </a:r>
          </a:p>
          <a:p>
            <a:r>
              <a:rPr lang="en-US" altLang="en-US" b="1"/>
              <a:t>Identifier</a:t>
            </a:r>
            <a:r>
              <a:rPr lang="en-US" altLang="en-US"/>
              <a:t> – unique tag (number) identifies file within file system</a:t>
            </a:r>
          </a:p>
          <a:p>
            <a:r>
              <a:rPr lang="en-US" altLang="en-US" b="1"/>
              <a:t>Type</a:t>
            </a:r>
            <a:r>
              <a:rPr lang="en-US" altLang="en-US"/>
              <a:t> – needed for systems that support different types</a:t>
            </a:r>
          </a:p>
          <a:p>
            <a:r>
              <a:rPr lang="en-US" altLang="en-US" b="1"/>
              <a:t>Location</a:t>
            </a:r>
            <a:r>
              <a:rPr lang="en-US" altLang="en-US"/>
              <a:t> – pointer to file location on device</a:t>
            </a:r>
          </a:p>
          <a:p>
            <a:r>
              <a:rPr lang="en-US" altLang="en-US" b="1"/>
              <a:t>Size</a:t>
            </a:r>
            <a:r>
              <a:rPr lang="en-US" altLang="en-US"/>
              <a:t> – current file size</a:t>
            </a:r>
          </a:p>
          <a:p>
            <a:r>
              <a:rPr lang="en-US" altLang="en-US" b="1"/>
              <a:t>Protection</a:t>
            </a:r>
            <a:r>
              <a:rPr lang="en-US" altLang="en-US"/>
              <a:t> – controls who can do reading, writing, executing</a:t>
            </a:r>
          </a:p>
          <a:p>
            <a:r>
              <a:rPr lang="en-US" altLang="en-US" b="1"/>
              <a:t>Time, date, and user identification</a:t>
            </a:r>
            <a:r>
              <a:rPr lang="en-US" altLang="en-US"/>
              <a:t> – data for protection, security, and usage monitoring</a:t>
            </a:r>
          </a:p>
          <a:p>
            <a:r>
              <a:rPr lang="en-US" altLang="en-US"/>
              <a:t>Information about files are kept in the directory structure, which is maintained on the disk</a:t>
            </a:r>
          </a:p>
          <a:p>
            <a:r>
              <a:rPr lang="en-US" altLang="en-US"/>
              <a:t>Many variations, including extended file attributes such as file checksum</a:t>
            </a:r>
          </a:p>
          <a:p>
            <a:r>
              <a:rPr lang="en-US" altLang="en-US"/>
              <a:t>Information kept in the directory structure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23825"/>
            <a:ext cx="8229600" cy="576263"/>
          </a:xfrm>
        </p:spPr>
        <p:txBody>
          <a:bodyPr>
            <a:normAutofit fontScale="90000"/>
          </a:bodyPr>
          <a:lstStyle/>
          <a:p>
            <a:pPr eaLnBrk="1" hangingPunct="1"/>
            <a:r>
              <a:rPr lang="en-US" altLang="en-US"/>
              <a:t>File info Window on Mac OS X</a:t>
            </a:r>
          </a:p>
        </p:txBody>
      </p:sp>
      <p:pic>
        <p:nvPicPr>
          <p:cNvPr id="8195" name="Picture 4" descr="11_01.pdf"/>
          <p:cNvPicPr>
            <a:picLocks noChangeAspect="1"/>
          </p:cNvPicPr>
          <p:nvPr/>
        </p:nvPicPr>
        <p:blipFill>
          <a:blip r:embed="rId3"/>
          <a:srcRect/>
          <a:stretch>
            <a:fillRect/>
          </a:stretch>
        </p:blipFill>
        <p:spPr bwMode="auto">
          <a:xfrm>
            <a:off x="3636963" y="1041400"/>
            <a:ext cx="1920875" cy="5159375"/>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65100"/>
            <a:ext cx="8229600" cy="576263"/>
          </a:xfrm>
        </p:spPr>
        <p:txBody>
          <a:bodyPr>
            <a:normAutofit fontScale="90000"/>
          </a:bodyPr>
          <a:lstStyle/>
          <a:p>
            <a:pPr eaLnBrk="1" hangingPunct="1"/>
            <a:r>
              <a:rPr lang="en-US" altLang="en-US"/>
              <a:t>File Operations</a:t>
            </a:r>
          </a:p>
        </p:txBody>
      </p:sp>
      <p:sp>
        <p:nvSpPr>
          <p:cNvPr id="9219" name="Rectangle 3"/>
          <p:cNvSpPr>
            <a:spLocks noGrp="1" noChangeArrowheads="1"/>
          </p:cNvSpPr>
          <p:nvPr>
            <p:ph type="body" idx="1"/>
          </p:nvPr>
        </p:nvSpPr>
        <p:spPr>
          <a:xfrm>
            <a:off x="849313" y="1106488"/>
            <a:ext cx="6775450" cy="4530725"/>
          </a:xfrm>
        </p:spPr>
        <p:txBody>
          <a:bodyPr>
            <a:normAutofit fontScale="77500" lnSpcReduction="20000"/>
          </a:bodyPr>
          <a:lstStyle/>
          <a:p>
            <a:r>
              <a:rPr lang="en-US" altLang="en-US"/>
              <a:t>File is an </a:t>
            </a:r>
            <a:r>
              <a:rPr lang="en-US" altLang="en-US" b="1"/>
              <a:t>abstract data type</a:t>
            </a:r>
          </a:p>
          <a:p>
            <a:r>
              <a:rPr lang="en-US" altLang="en-US" b="1"/>
              <a:t>Create</a:t>
            </a:r>
          </a:p>
          <a:p>
            <a:r>
              <a:rPr lang="en-US" altLang="en-US" b="1"/>
              <a:t>Write – </a:t>
            </a:r>
            <a:r>
              <a:rPr lang="en-US" altLang="en-US"/>
              <a:t>at</a:t>
            </a:r>
            <a:r>
              <a:rPr lang="en-US" altLang="en-US" b="1"/>
              <a:t> </a:t>
            </a:r>
            <a:r>
              <a:rPr lang="en-US" altLang="en-US" b="1">
                <a:solidFill>
                  <a:srgbClr val="3366FF"/>
                </a:solidFill>
              </a:rPr>
              <a:t>write pointer </a:t>
            </a:r>
            <a:r>
              <a:rPr lang="en-US" altLang="en-US"/>
              <a:t>location</a:t>
            </a:r>
          </a:p>
          <a:p>
            <a:r>
              <a:rPr lang="en-US" altLang="en-US" b="1"/>
              <a:t>Read – </a:t>
            </a:r>
            <a:r>
              <a:rPr lang="en-US" altLang="en-US"/>
              <a:t>at</a:t>
            </a:r>
            <a:r>
              <a:rPr lang="en-US" altLang="en-US" b="1"/>
              <a:t> </a:t>
            </a:r>
            <a:r>
              <a:rPr lang="en-US" altLang="en-US" b="1">
                <a:solidFill>
                  <a:srgbClr val="3366FF"/>
                </a:solidFill>
              </a:rPr>
              <a:t>read pointer </a:t>
            </a:r>
            <a:r>
              <a:rPr lang="en-US" altLang="en-US"/>
              <a:t>location</a:t>
            </a:r>
          </a:p>
          <a:p>
            <a:r>
              <a:rPr lang="en-US" altLang="en-US" b="1"/>
              <a:t>Reposition within file - </a:t>
            </a:r>
            <a:r>
              <a:rPr lang="en-US" altLang="en-US" b="1">
                <a:solidFill>
                  <a:srgbClr val="3366FF"/>
                </a:solidFill>
              </a:rPr>
              <a:t>seek</a:t>
            </a:r>
          </a:p>
          <a:p>
            <a:r>
              <a:rPr lang="en-US" altLang="en-US" b="1"/>
              <a:t>Delete</a:t>
            </a:r>
          </a:p>
          <a:p>
            <a:r>
              <a:rPr lang="en-US" altLang="en-US" b="1"/>
              <a:t>Truncate</a:t>
            </a:r>
          </a:p>
          <a:p>
            <a:r>
              <a:rPr lang="en-US" altLang="en-US" b="1" i="1"/>
              <a:t>Open(F</a:t>
            </a:r>
            <a:r>
              <a:rPr lang="en-US" altLang="en-US" b="1" i="1" baseline="-25000"/>
              <a:t>i</a:t>
            </a:r>
            <a:r>
              <a:rPr lang="en-US" altLang="en-US" b="1" i="1"/>
              <a:t>)</a:t>
            </a:r>
            <a:r>
              <a:rPr lang="en-US" altLang="en-US" b="1"/>
              <a:t> </a:t>
            </a:r>
            <a:r>
              <a:rPr lang="en-US" altLang="en-US"/>
              <a:t>– search the directory structure on disk for entry </a:t>
            </a:r>
            <a:r>
              <a:rPr lang="en-US" altLang="en-US" b="1" i="1"/>
              <a:t>F</a:t>
            </a:r>
            <a:r>
              <a:rPr lang="en-US" altLang="en-US" b="1" i="1" baseline="-25000"/>
              <a:t>i</a:t>
            </a:r>
            <a:r>
              <a:rPr lang="en-US" altLang="en-US"/>
              <a:t>, and move the content of entry to memory</a:t>
            </a:r>
          </a:p>
          <a:p>
            <a:r>
              <a:rPr lang="en-US" altLang="en-US" b="1" i="1"/>
              <a:t>Close (F</a:t>
            </a:r>
            <a:r>
              <a:rPr lang="en-US" altLang="en-US" b="1" i="1" baseline="-25000"/>
              <a:t>i</a:t>
            </a:r>
            <a:r>
              <a:rPr lang="en-US" altLang="en-US" b="1" i="1"/>
              <a:t>)</a:t>
            </a:r>
            <a:r>
              <a:rPr lang="en-US" altLang="en-US" b="1"/>
              <a:t> </a:t>
            </a:r>
            <a:r>
              <a:rPr lang="en-US" altLang="en-US"/>
              <a:t>– move the content of entry</a:t>
            </a:r>
            <a:r>
              <a:rPr lang="en-US" altLang="en-US" b="1"/>
              <a:t> </a:t>
            </a:r>
            <a:r>
              <a:rPr lang="en-US" altLang="en-US" b="1" i="1"/>
              <a:t>F</a:t>
            </a:r>
            <a:r>
              <a:rPr lang="en-US" altLang="en-US" b="1" i="1" baseline="-25000"/>
              <a:t>i</a:t>
            </a:r>
            <a:r>
              <a:rPr lang="en-US" altLang="en-US" b="1"/>
              <a:t> </a:t>
            </a:r>
            <a:r>
              <a:rPr lang="en-US" altLang="en-US"/>
              <a:t>in memory to directory structure on disk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Open Files</a:t>
            </a:r>
          </a:p>
        </p:txBody>
      </p:sp>
      <p:sp>
        <p:nvSpPr>
          <p:cNvPr id="10243" name="Rectangle 3"/>
          <p:cNvSpPr>
            <a:spLocks noGrp="1" noChangeArrowheads="1"/>
          </p:cNvSpPr>
          <p:nvPr>
            <p:ph type="body" idx="1"/>
          </p:nvPr>
        </p:nvSpPr>
        <p:spPr>
          <a:xfrm>
            <a:off x="835025" y="1120775"/>
            <a:ext cx="6804025" cy="4530725"/>
          </a:xfrm>
        </p:spPr>
        <p:txBody>
          <a:bodyPr>
            <a:normAutofit fontScale="85000" lnSpcReduction="10000"/>
          </a:bodyPr>
          <a:lstStyle/>
          <a:p>
            <a:r>
              <a:rPr lang="en-US" altLang="en-US"/>
              <a:t>Several pieces of data are needed to manage open files:</a:t>
            </a:r>
          </a:p>
          <a:p>
            <a:pPr lvl="1"/>
            <a:r>
              <a:rPr lang="en-US" altLang="en-US" b="1">
                <a:solidFill>
                  <a:srgbClr val="3366FF"/>
                </a:solidFill>
              </a:rPr>
              <a:t>Open-file table</a:t>
            </a:r>
            <a:r>
              <a:rPr lang="en-US" altLang="en-US"/>
              <a:t>: tracks open files</a:t>
            </a:r>
          </a:p>
          <a:p>
            <a:pPr lvl="1"/>
            <a:r>
              <a:rPr lang="en-US" altLang="en-US"/>
              <a:t>File pointer:  pointer to last read/write location, per process that has the file open</a:t>
            </a:r>
          </a:p>
          <a:p>
            <a:pPr lvl="1"/>
            <a:r>
              <a:rPr lang="en-US" altLang="en-US" b="1">
                <a:solidFill>
                  <a:srgbClr val="3366FF"/>
                </a:solidFill>
              </a:rPr>
              <a:t>File-open count</a:t>
            </a:r>
            <a:r>
              <a:rPr lang="en-US" altLang="en-US"/>
              <a:t>: counter of number of times a file is open – to allow removal of data from open-file table when last processes closes it</a:t>
            </a:r>
          </a:p>
          <a:p>
            <a:pPr lvl="1"/>
            <a:r>
              <a:rPr lang="en-US" altLang="en-US"/>
              <a:t>Disk location of the file: cache of data access information</a:t>
            </a:r>
          </a:p>
          <a:p>
            <a:pPr lvl="1"/>
            <a:r>
              <a:rPr lang="en-US" altLang="en-US"/>
              <a:t>Access rights: per-process access mode information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457200" y="127000"/>
            <a:ext cx="8229600" cy="576263"/>
          </a:xfrm>
        </p:spPr>
        <p:txBody>
          <a:bodyPr>
            <a:normAutofit fontScale="90000"/>
          </a:bodyPr>
          <a:lstStyle/>
          <a:p>
            <a:r>
              <a:rPr lang="en-US" altLang="en-US"/>
              <a:t>Hard Disks</a:t>
            </a:r>
          </a:p>
        </p:txBody>
      </p:sp>
      <p:sp>
        <p:nvSpPr>
          <p:cNvPr id="15362" name="Content Placeholder 2"/>
          <p:cNvSpPr>
            <a:spLocks noGrp="1"/>
          </p:cNvSpPr>
          <p:nvPr>
            <p:ph idx="1"/>
          </p:nvPr>
        </p:nvSpPr>
        <p:spPr>
          <a:xfrm>
            <a:off x="792163" y="1028700"/>
            <a:ext cx="4940300" cy="4935538"/>
          </a:xfrm>
        </p:spPr>
        <p:txBody>
          <a:bodyPr>
            <a:normAutofit fontScale="70000" lnSpcReduction="20000"/>
          </a:bodyPr>
          <a:lstStyle/>
          <a:p>
            <a:r>
              <a:rPr lang="en-US" altLang="en-US"/>
              <a:t>Platters range from .85</a:t>
            </a:r>
            <a:r>
              <a:rPr lang="ja-JP" altLang="en-US"/>
              <a:t>”</a:t>
            </a:r>
            <a:r>
              <a:rPr lang="en-US" altLang="ja-JP"/>
              <a:t> to 14</a:t>
            </a:r>
            <a:r>
              <a:rPr lang="ja-JP" altLang="en-US"/>
              <a:t>”</a:t>
            </a:r>
            <a:r>
              <a:rPr lang="en-US" altLang="ja-JP"/>
              <a:t> (historically)</a:t>
            </a:r>
          </a:p>
          <a:p>
            <a:pPr lvl="1"/>
            <a:r>
              <a:rPr lang="en-US" altLang="en-US"/>
              <a:t>Commonly 3.5</a:t>
            </a:r>
            <a:r>
              <a:rPr lang="ja-JP" altLang="en-US"/>
              <a:t>”</a:t>
            </a:r>
            <a:r>
              <a:rPr lang="en-US" altLang="ja-JP"/>
              <a:t>, 2.5</a:t>
            </a:r>
            <a:r>
              <a:rPr lang="ja-JP" altLang="en-US"/>
              <a:t>”</a:t>
            </a:r>
            <a:r>
              <a:rPr lang="en-US" altLang="ja-JP"/>
              <a:t>, and 1.8</a:t>
            </a:r>
            <a:r>
              <a:rPr lang="ja-JP" altLang="en-US"/>
              <a:t>”</a:t>
            </a:r>
            <a:endParaRPr lang="en-US" altLang="ja-JP"/>
          </a:p>
          <a:p>
            <a:r>
              <a:rPr lang="en-US" altLang="en-US"/>
              <a:t>Range from 30GB to 3TB per drive</a:t>
            </a:r>
          </a:p>
          <a:p>
            <a:r>
              <a:rPr lang="en-US" altLang="en-US"/>
              <a:t>Performance </a:t>
            </a:r>
          </a:p>
          <a:p>
            <a:pPr lvl="1"/>
            <a:r>
              <a:rPr lang="en-US" altLang="en-US"/>
              <a:t>Transfer Rate – theoretical – 6 Gb/sec</a:t>
            </a:r>
          </a:p>
          <a:p>
            <a:pPr lvl="1"/>
            <a:r>
              <a:rPr lang="en-US" altLang="en-US"/>
              <a:t>Effective Transfer Rate – real – 1Gb/sec</a:t>
            </a:r>
          </a:p>
          <a:p>
            <a:pPr lvl="1"/>
            <a:r>
              <a:rPr lang="en-US" altLang="en-US"/>
              <a:t>Seek time from 3ms to 12ms – 9ms common for desktop drives</a:t>
            </a:r>
          </a:p>
          <a:p>
            <a:pPr lvl="1"/>
            <a:r>
              <a:rPr lang="en-US" altLang="en-US"/>
              <a:t>Average seek time measured or calculated based on 1/3 of tracks</a:t>
            </a:r>
          </a:p>
          <a:p>
            <a:pPr lvl="1"/>
            <a:r>
              <a:rPr lang="en-US" altLang="en-US"/>
              <a:t>Latency based on spindle speed</a:t>
            </a:r>
          </a:p>
          <a:p>
            <a:pPr lvl="2"/>
            <a:r>
              <a:rPr lang="en-US" altLang="en-US"/>
              <a:t>1 / (RPM / 60) = 60 / RPM</a:t>
            </a:r>
          </a:p>
          <a:p>
            <a:pPr lvl="1"/>
            <a:r>
              <a:rPr lang="en-US" altLang="en-US"/>
              <a:t>Average latency = ½ latency</a:t>
            </a:r>
          </a:p>
          <a:p>
            <a:pPr lvl="1"/>
            <a:endParaRPr lang="en-US" altLang="en-US"/>
          </a:p>
          <a:p>
            <a:endParaRPr lang="en-US" altLang="en-US"/>
          </a:p>
        </p:txBody>
      </p:sp>
      <p:pic>
        <p:nvPicPr>
          <p:cNvPr id="15363" name="Picture 3"/>
          <p:cNvPicPr>
            <a:picLocks noChangeAspect="1"/>
          </p:cNvPicPr>
          <p:nvPr/>
        </p:nvPicPr>
        <p:blipFill>
          <a:blip r:embed="rId2"/>
          <a:srcRect/>
          <a:stretch>
            <a:fillRect/>
          </a:stretch>
        </p:blipFill>
        <p:spPr bwMode="auto">
          <a:xfrm>
            <a:off x="5634038" y="2911475"/>
            <a:ext cx="3314700" cy="2362200"/>
          </a:xfrm>
          <a:prstGeom prst="rect">
            <a:avLst/>
          </a:prstGeom>
          <a:noFill/>
          <a:ln w="9525">
            <a:noFill/>
            <a:miter lim="800000"/>
            <a:headEnd/>
            <a:tailEnd/>
          </a:ln>
        </p:spPr>
      </p:pic>
      <p:sp>
        <p:nvSpPr>
          <p:cNvPr id="15364" name="TextBox 4"/>
          <p:cNvSpPr txBox="1">
            <a:spLocks noChangeArrowheads="1"/>
          </p:cNvSpPr>
          <p:nvPr/>
        </p:nvSpPr>
        <p:spPr bwMode="auto">
          <a:xfrm>
            <a:off x="6134100" y="5297488"/>
            <a:ext cx="2341563" cy="341312"/>
          </a:xfrm>
          <a:prstGeom prst="rect">
            <a:avLst/>
          </a:prstGeom>
          <a:noFill/>
          <a:ln w="9525">
            <a:noFill/>
            <a:miter lim="800000"/>
            <a:headEnd/>
            <a:tailEnd/>
          </a:ln>
        </p:spPr>
        <p:txBody>
          <a:bodyPr lIns="64005" tIns="32003" rIns="64005" bIns="32003">
            <a:spAutoFit/>
          </a:bodyPr>
          <a:lstStyle/>
          <a:p>
            <a:r>
              <a:rPr lang="en-US" altLang="en-US"/>
              <a:t>(From Wikipedia)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Open File Locking</a:t>
            </a:r>
          </a:p>
        </p:txBody>
      </p:sp>
      <p:sp>
        <p:nvSpPr>
          <p:cNvPr id="11267" name="Rectangle 3"/>
          <p:cNvSpPr>
            <a:spLocks noGrp="1" noChangeArrowheads="1"/>
          </p:cNvSpPr>
          <p:nvPr>
            <p:ph type="body" idx="1"/>
          </p:nvPr>
        </p:nvSpPr>
        <p:spPr>
          <a:xfrm>
            <a:off x="806450" y="1106488"/>
            <a:ext cx="7142163" cy="4530725"/>
          </a:xfrm>
        </p:spPr>
        <p:txBody>
          <a:bodyPr>
            <a:normAutofit fontScale="85000" lnSpcReduction="20000"/>
          </a:bodyPr>
          <a:lstStyle/>
          <a:p>
            <a:r>
              <a:rPr lang="en-US" altLang="en-US"/>
              <a:t>Provided by some operating systems and file systems</a:t>
            </a:r>
          </a:p>
          <a:p>
            <a:pPr lvl="1"/>
            <a:r>
              <a:rPr lang="en-US" altLang="en-US"/>
              <a:t>Similar to reader-writer locks</a:t>
            </a:r>
          </a:p>
          <a:p>
            <a:pPr lvl="1"/>
            <a:r>
              <a:rPr lang="en-US" altLang="en-US" b="1">
                <a:solidFill>
                  <a:srgbClr val="3366FF"/>
                </a:solidFill>
              </a:rPr>
              <a:t>Shared</a:t>
            </a:r>
            <a:r>
              <a:rPr lang="en-US" altLang="en-US"/>
              <a:t> </a:t>
            </a:r>
            <a:r>
              <a:rPr lang="en-US" altLang="en-US" b="1">
                <a:solidFill>
                  <a:srgbClr val="3366FF"/>
                </a:solidFill>
              </a:rPr>
              <a:t>lock</a:t>
            </a:r>
            <a:r>
              <a:rPr lang="en-US" altLang="en-US"/>
              <a:t> similar to reader lock – several processes can acquire concurrently</a:t>
            </a:r>
          </a:p>
          <a:p>
            <a:pPr lvl="1"/>
            <a:r>
              <a:rPr lang="en-US" altLang="en-US" b="1">
                <a:solidFill>
                  <a:srgbClr val="3366FF"/>
                </a:solidFill>
              </a:rPr>
              <a:t>Exclusive lock </a:t>
            </a:r>
            <a:r>
              <a:rPr lang="en-US" altLang="en-US"/>
              <a:t>similar to writer lock</a:t>
            </a:r>
          </a:p>
          <a:p>
            <a:r>
              <a:rPr lang="en-US" altLang="en-US"/>
              <a:t>Mediates access to a file</a:t>
            </a:r>
          </a:p>
          <a:p>
            <a:r>
              <a:rPr lang="en-US" altLang="en-US"/>
              <a:t>Mandatory or advisory:</a:t>
            </a:r>
          </a:p>
          <a:p>
            <a:pPr lvl="1"/>
            <a:r>
              <a:rPr lang="en-US" altLang="en-US" b="1">
                <a:solidFill>
                  <a:srgbClr val="3366FF"/>
                </a:solidFill>
              </a:rPr>
              <a:t>Mandatory</a:t>
            </a:r>
            <a:r>
              <a:rPr lang="en-US" altLang="en-US"/>
              <a:t> – access is denied depending on locks held and requested</a:t>
            </a:r>
          </a:p>
          <a:p>
            <a:pPr lvl="1"/>
            <a:r>
              <a:rPr lang="en-US" altLang="en-US" b="1">
                <a:solidFill>
                  <a:srgbClr val="3366FF"/>
                </a:solidFill>
              </a:rPr>
              <a:t>Advisory</a:t>
            </a:r>
            <a:r>
              <a:rPr lang="en-US" altLang="en-US"/>
              <a:t> – processes can find status of locks and decide what to do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68363" y="165100"/>
            <a:ext cx="7818437" cy="576263"/>
          </a:xfrm>
        </p:spPr>
        <p:txBody>
          <a:bodyPr>
            <a:normAutofit fontScale="90000"/>
          </a:bodyPr>
          <a:lstStyle/>
          <a:p>
            <a:pPr eaLnBrk="1" hangingPunct="1"/>
            <a:r>
              <a:rPr lang="en-US" altLang="en-US"/>
              <a:t>File Types – Name, Extension</a:t>
            </a:r>
          </a:p>
        </p:txBody>
      </p:sp>
      <p:pic>
        <p:nvPicPr>
          <p:cNvPr id="14339" name="Picture 4"/>
          <p:cNvPicPr>
            <a:picLocks noChangeAspect="1" noChangeArrowheads="1"/>
          </p:cNvPicPr>
          <p:nvPr/>
        </p:nvPicPr>
        <p:blipFill>
          <a:blip r:embed="rId3"/>
          <a:srcRect l="15715" t="1186" r="15715" b="1186"/>
          <a:stretch>
            <a:fillRect/>
          </a:stretch>
        </p:blipFill>
        <p:spPr bwMode="auto">
          <a:xfrm>
            <a:off x="2498725" y="1209675"/>
            <a:ext cx="4337050" cy="4632325"/>
          </a:xfrm>
          <a:prstGeom prst="rect">
            <a:avLst/>
          </a:prstGeom>
          <a:noFill/>
          <a:ln w="38100" cmpd="dbl">
            <a:solidFill>
              <a:schemeClr val="tx1"/>
            </a:solid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09638" y="150813"/>
            <a:ext cx="7777162" cy="576262"/>
          </a:xfrm>
        </p:spPr>
        <p:txBody>
          <a:bodyPr>
            <a:normAutofit fontScale="90000"/>
          </a:bodyPr>
          <a:lstStyle/>
          <a:p>
            <a:pPr eaLnBrk="1" hangingPunct="1"/>
            <a:r>
              <a:rPr lang="en-US" altLang="en-US"/>
              <a:t>File Structure</a:t>
            </a:r>
          </a:p>
        </p:txBody>
      </p:sp>
      <p:sp>
        <p:nvSpPr>
          <p:cNvPr id="15363" name="Rectangle 3"/>
          <p:cNvSpPr>
            <a:spLocks noGrp="1" noChangeArrowheads="1"/>
          </p:cNvSpPr>
          <p:nvPr>
            <p:ph type="body" idx="1"/>
          </p:nvPr>
        </p:nvSpPr>
        <p:spPr>
          <a:xfrm>
            <a:off x="849313" y="1106488"/>
            <a:ext cx="6705600" cy="4530725"/>
          </a:xfrm>
        </p:spPr>
        <p:txBody>
          <a:bodyPr>
            <a:normAutofit fontScale="85000" lnSpcReduction="20000"/>
          </a:bodyPr>
          <a:lstStyle/>
          <a:p>
            <a:pPr>
              <a:lnSpc>
                <a:spcPct val="90000"/>
              </a:lnSpc>
            </a:pPr>
            <a:r>
              <a:rPr lang="en-US" altLang="en-US"/>
              <a:t>None - sequence of words, bytes</a:t>
            </a:r>
          </a:p>
          <a:p>
            <a:pPr>
              <a:lnSpc>
                <a:spcPct val="90000"/>
              </a:lnSpc>
            </a:pPr>
            <a:r>
              <a:rPr lang="en-US" altLang="en-US"/>
              <a:t>Simple record structure</a:t>
            </a:r>
          </a:p>
          <a:p>
            <a:pPr lvl="1">
              <a:lnSpc>
                <a:spcPct val="90000"/>
              </a:lnSpc>
            </a:pPr>
            <a:r>
              <a:rPr lang="en-US" altLang="en-US"/>
              <a:t>Lines </a:t>
            </a:r>
          </a:p>
          <a:p>
            <a:pPr lvl="1">
              <a:lnSpc>
                <a:spcPct val="90000"/>
              </a:lnSpc>
            </a:pPr>
            <a:r>
              <a:rPr lang="en-US" altLang="en-US"/>
              <a:t>Fixed length</a:t>
            </a:r>
          </a:p>
          <a:p>
            <a:pPr lvl="1">
              <a:lnSpc>
                <a:spcPct val="90000"/>
              </a:lnSpc>
            </a:pPr>
            <a:r>
              <a:rPr lang="en-US" altLang="en-US"/>
              <a:t>Variable length</a:t>
            </a:r>
          </a:p>
          <a:p>
            <a:pPr>
              <a:lnSpc>
                <a:spcPct val="90000"/>
              </a:lnSpc>
            </a:pPr>
            <a:r>
              <a:rPr lang="en-US" altLang="en-US"/>
              <a:t>Complex Structures</a:t>
            </a:r>
          </a:p>
          <a:p>
            <a:pPr lvl="1">
              <a:lnSpc>
                <a:spcPct val="90000"/>
              </a:lnSpc>
            </a:pPr>
            <a:r>
              <a:rPr lang="en-US" altLang="en-US"/>
              <a:t>Formatted document</a:t>
            </a:r>
          </a:p>
          <a:p>
            <a:pPr lvl="1">
              <a:lnSpc>
                <a:spcPct val="90000"/>
              </a:lnSpc>
            </a:pPr>
            <a:r>
              <a:rPr lang="en-US" altLang="en-US"/>
              <a:t>Relocatable load file	</a:t>
            </a:r>
          </a:p>
          <a:p>
            <a:pPr>
              <a:lnSpc>
                <a:spcPct val="90000"/>
              </a:lnSpc>
            </a:pPr>
            <a:r>
              <a:rPr lang="en-US" altLang="en-US"/>
              <a:t>Can simulate last two with first method by inserting appropriate control characters</a:t>
            </a:r>
          </a:p>
          <a:p>
            <a:pPr>
              <a:lnSpc>
                <a:spcPct val="90000"/>
              </a:lnSpc>
            </a:pPr>
            <a:r>
              <a:rPr lang="en-US" altLang="en-US"/>
              <a:t>Who decides:</a:t>
            </a:r>
          </a:p>
          <a:p>
            <a:pPr lvl="1">
              <a:lnSpc>
                <a:spcPct val="90000"/>
              </a:lnSpc>
            </a:pPr>
            <a:r>
              <a:rPr lang="en-US" altLang="en-US"/>
              <a:t>Operating system</a:t>
            </a:r>
          </a:p>
          <a:p>
            <a:pPr lvl="1">
              <a:lnSpc>
                <a:spcPct val="90000"/>
              </a:lnSpc>
            </a:pPr>
            <a:r>
              <a:rPr lang="en-US" altLang="en-US"/>
              <a:t>Program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Sequential-access File</a:t>
            </a:r>
          </a:p>
        </p:txBody>
      </p:sp>
      <p:pic>
        <p:nvPicPr>
          <p:cNvPr id="16387" name="Picture 5"/>
          <p:cNvPicPr>
            <a:picLocks noChangeAspect="1" noChangeArrowheads="1"/>
          </p:cNvPicPr>
          <p:nvPr/>
        </p:nvPicPr>
        <p:blipFill>
          <a:blip r:embed="rId3"/>
          <a:srcRect/>
          <a:stretch>
            <a:fillRect/>
          </a:stretch>
        </p:blipFill>
        <p:spPr bwMode="auto">
          <a:xfrm>
            <a:off x="1758950" y="1358900"/>
            <a:ext cx="5946775" cy="1901825"/>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a:t>Access Methods</a:t>
            </a:r>
          </a:p>
        </p:txBody>
      </p:sp>
      <p:sp>
        <p:nvSpPr>
          <p:cNvPr id="17411" name="Rectangle 3"/>
          <p:cNvSpPr>
            <a:spLocks noGrp="1" noChangeArrowheads="1"/>
          </p:cNvSpPr>
          <p:nvPr>
            <p:ph type="body" idx="1"/>
          </p:nvPr>
        </p:nvSpPr>
        <p:spPr>
          <a:xfrm>
            <a:off x="955675" y="1211263"/>
            <a:ext cx="7343775" cy="4529137"/>
          </a:xfrm>
        </p:spPr>
        <p:txBody>
          <a:bodyPr/>
          <a:lstStyle/>
          <a:p>
            <a:pPr>
              <a:lnSpc>
                <a:spcPct val="90000"/>
              </a:lnSpc>
              <a:tabLst>
                <a:tab pos="3203575" algn="l"/>
                <a:tab pos="4056063" algn="l"/>
              </a:tabLst>
            </a:pPr>
            <a:r>
              <a:rPr lang="en-US" altLang="en-US" sz="1600" b="1" dirty="0"/>
              <a:t>Sequential Access</a:t>
            </a:r>
          </a:p>
          <a:p>
            <a:pPr>
              <a:lnSpc>
                <a:spcPct val="90000"/>
              </a:lnSpc>
              <a:spcBef>
                <a:spcPct val="10000"/>
              </a:spcBef>
              <a:buFont typeface="Monotype Sorts" pitchFamily="-84" charset="2"/>
              <a:buNone/>
              <a:tabLst>
                <a:tab pos="3203575" algn="l"/>
                <a:tab pos="4056063" algn="l"/>
              </a:tabLst>
            </a:pPr>
            <a:r>
              <a:rPr lang="en-US" altLang="en-US" sz="1600" dirty="0">
                <a:solidFill>
                  <a:srgbClr val="000000"/>
                </a:solidFill>
              </a:rPr>
              <a:t>		</a:t>
            </a:r>
            <a:r>
              <a:rPr lang="en-US" altLang="en-US" sz="1600" b="1" dirty="0">
                <a:solidFill>
                  <a:srgbClr val="000000"/>
                </a:solidFill>
                <a:latin typeface="Courier New" pitchFamily="49" charset="0"/>
                <a:cs typeface="Courier New" pitchFamily="49" charset="0"/>
              </a:rPr>
              <a:t>read next</a:t>
            </a:r>
          </a:p>
          <a:p>
            <a:pPr>
              <a:lnSpc>
                <a:spcPct val="90000"/>
              </a:lnSpc>
              <a:spcBef>
                <a:spcPct val="10000"/>
              </a:spcBef>
              <a:buFont typeface="Monotype Sorts" pitchFamily="-84" charset="2"/>
              <a:buNone/>
              <a:tabLst>
                <a:tab pos="3203575" algn="l"/>
                <a:tab pos="4056063" algn="l"/>
              </a:tabLst>
            </a:pPr>
            <a:r>
              <a:rPr lang="en-US" altLang="en-US" sz="1600" b="1" dirty="0">
                <a:solidFill>
                  <a:srgbClr val="000000"/>
                </a:solidFill>
                <a:latin typeface="Courier New" pitchFamily="49" charset="0"/>
                <a:cs typeface="Courier New" pitchFamily="49" charset="0"/>
              </a:rPr>
              <a:t>		write next </a:t>
            </a:r>
          </a:p>
          <a:p>
            <a:pPr>
              <a:lnSpc>
                <a:spcPct val="90000"/>
              </a:lnSpc>
              <a:spcBef>
                <a:spcPct val="10000"/>
              </a:spcBef>
              <a:buFont typeface="Monotype Sorts" pitchFamily="-84" charset="2"/>
              <a:buNone/>
              <a:tabLst>
                <a:tab pos="3203575" algn="l"/>
                <a:tab pos="4056063" algn="l"/>
              </a:tabLst>
            </a:pPr>
            <a:r>
              <a:rPr lang="en-US" altLang="en-US" sz="1600" b="1" dirty="0">
                <a:solidFill>
                  <a:srgbClr val="000000"/>
                </a:solidFill>
                <a:latin typeface="Courier New" pitchFamily="49" charset="0"/>
                <a:cs typeface="Courier New" pitchFamily="49" charset="0"/>
              </a:rPr>
              <a:t>		reset</a:t>
            </a:r>
          </a:p>
          <a:p>
            <a:pPr>
              <a:lnSpc>
                <a:spcPct val="90000"/>
              </a:lnSpc>
              <a:spcBef>
                <a:spcPct val="10000"/>
              </a:spcBef>
              <a:buFont typeface="Monotype Sorts" pitchFamily="-84" charset="2"/>
              <a:buNone/>
              <a:tabLst>
                <a:tab pos="3203575" algn="l"/>
                <a:tab pos="4056063" algn="l"/>
              </a:tabLst>
            </a:pPr>
            <a:r>
              <a:rPr lang="en-US" altLang="en-US" sz="1600" dirty="0">
                <a:solidFill>
                  <a:srgbClr val="000000"/>
                </a:solidFill>
              </a:rPr>
              <a:t>		no read after last write</a:t>
            </a:r>
          </a:p>
          <a:p>
            <a:pPr>
              <a:lnSpc>
                <a:spcPct val="90000"/>
              </a:lnSpc>
              <a:spcBef>
                <a:spcPct val="10000"/>
              </a:spcBef>
              <a:buFont typeface="Monotype Sorts" pitchFamily="-84" charset="2"/>
              <a:buNone/>
              <a:tabLst>
                <a:tab pos="3203575" algn="l"/>
                <a:tab pos="4056063" algn="l"/>
              </a:tabLst>
            </a:pPr>
            <a:r>
              <a:rPr lang="en-US" altLang="en-US" sz="1600" dirty="0">
                <a:solidFill>
                  <a:srgbClr val="000000"/>
                </a:solidFill>
              </a:rPr>
              <a:t>			(rewrite)</a:t>
            </a:r>
          </a:p>
          <a:p>
            <a:pPr>
              <a:lnSpc>
                <a:spcPct val="90000"/>
              </a:lnSpc>
              <a:tabLst>
                <a:tab pos="3203575" algn="l"/>
                <a:tab pos="4056063" algn="l"/>
              </a:tabLst>
            </a:pPr>
            <a:r>
              <a:rPr lang="en-US" altLang="en-US" sz="1600" b="1" dirty="0">
                <a:solidFill>
                  <a:srgbClr val="000000"/>
                </a:solidFill>
              </a:rPr>
              <a:t>Direct Access – </a:t>
            </a:r>
            <a:r>
              <a:rPr lang="en-US" altLang="en-US" sz="1600" dirty="0">
                <a:solidFill>
                  <a:srgbClr val="000000"/>
                </a:solidFill>
              </a:rPr>
              <a:t>file is fixed length </a:t>
            </a:r>
            <a:r>
              <a:rPr lang="en-US" altLang="en-US" sz="1600" dirty="0">
                <a:solidFill>
                  <a:srgbClr val="0033CC"/>
                </a:solidFill>
              </a:rPr>
              <a:t>logical records</a:t>
            </a:r>
          </a:p>
          <a:p>
            <a:pPr>
              <a:lnSpc>
                <a:spcPct val="90000"/>
              </a:lnSpc>
              <a:spcBef>
                <a:spcPct val="10000"/>
              </a:spcBef>
              <a:buFont typeface="Monotype Sorts" pitchFamily="-84" charset="2"/>
              <a:buNone/>
              <a:tabLst>
                <a:tab pos="3203575" algn="l"/>
                <a:tab pos="4056063" algn="l"/>
              </a:tabLst>
            </a:pPr>
            <a:r>
              <a:rPr lang="en-US" altLang="en-US" sz="1600" dirty="0">
                <a:solidFill>
                  <a:srgbClr val="000000"/>
                </a:solidFill>
              </a:rPr>
              <a:t>		</a:t>
            </a:r>
            <a:r>
              <a:rPr lang="en-US" altLang="en-US" sz="1600" b="1" dirty="0">
                <a:solidFill>
                  <a:srgbClr val="000000"/>
                </a:solidFill>
                <a:latin typeface="Courier New" pitchFamily="49" charset="0"/>
                <a:cs typeface="Courier New" pitchFamily="49" charset="0"/>
              </a:rPr>
              <a:t>read </a:t>
            </a:r>
            <a:r>
              <a:rPr lang="en-US" altLang="en-US" sz="1600" b="1" i="1" dirty="0">
                <a:solidFill>
                  <a:srgbClr val="000000"/>
                </a:solidFill>
                <a:latin typeface="Courier New" pitchFamily="49" charset="0"/>
                <a:cs typeface="Courier New" pitchFamily="49" charset="0"/>
              </a:rPr>
              <a:t>n</a:t>
            </a:r>
          </a:p>
          <a:p>
            <a:pPr>
              <a:lnSpc>
                <a:spcPct val="90000"/>
              </a:lnSpc>
              <a:spcBef>
                <a:spcPct val="10000"/>
              </a:spcBef>
              <a:buFont typeface="Monotype Sorts" pitchFamily="-84" charset="2"/>
              <a:buNone/>
              <a:tabLst>
                <a:tab pos="3203575" algn="l"/>
                <a:tab pos="4056063" algn="l"/>
              </a:tabLst>
            </a:pPr>
            <a:r>
              <a:rPr lang="en-US" altLang="en-US" sz="1600" b="1" dirty="0">
                <a:solidFill>
                  <a:srgbClr val="000000"/>
                </a:solidFill>
                <a:latin typeface="Courier New" pitchFamily="49" charset="0"/>
                <a:cs typeface="Courier New" pitchFamily="49" charset="0"/>
              </a:rPr>
              <a:t>		write </a:t>
            </a:r>
            <a:r>
              <a:rPr lang="en-US" altLang="en-US" sz="1600" b="1" i="1" dirty="0">
                <a:solidFill>
                  <a:srgbClr val="000000"/>
                </a:solidFill>
                <a:latin typeface="Courier New" pitchFamily="49" charset="0"/>
                <a:cs typeface="Courier New" pitchFamily="49" charset="0"/>
              </a:rPr>
              <a:t>n</a:t>
            </a:r>
          </a:p>
          <a:p>
            <a:pPr>
              <a:lnSpc>
                <a:spcPct val="90000"/>
              </a:lnSpc>
              <a:spcBef>
                <a:spcPct val="10000"/>
              </a:spcBef>
              <a:buFont typeface="Monotype Sorts" pitchFamily="-84" charset="2"/>
              <a:buNone/>
              <a:tabLst>
                <a:tab pos="3203575" algn="l"/>
                <a:tab pos="4056063" algn="l"/>
              </a:tabLst>
            </a:pPr>
            <a:r>
              <a:rPr lang="en-US" altLang="en-US" sz="1600" b="1" dirty="0">
                <a:solidFill>
                  <a:srgbClr val="000000"/>
                </a:solidFill>
                <a:latin typeface="Courier New" pitchFamily="49" charset="0"/>
                <a:cs typeface="Courier New" pitchFamily="49" charset="0"/>
              </a:rPr>
              <a:t>		position to </a:t>
            </a:r>
            <a:r>
              <a:rPr lang="en-US" altLang="en-US" sz="1600" b="1" i="1" dirty="0">
                <a:solidFill>
                  <a:srgbClr val="000000"/>
                </a:solidFill>
                <a:latin typeface="Courier New" pitchFamily="49" charset="0"/>
                <a:cs typeface="Courier New" pitchFamily="49" charset="0"/>
              </a:rPr>
              <a:t>n</a:t>
            </a:r>
          </a:p>
          <a:p>
            <a:pPr>
              <a:lnSpc>
                <a:spcPct val="90000"/>
              </a:lnSpc>
              <a:spcBef>
                <a:spcPct val="10000"/>
              </a:spcBef>
              <a:buFont typeface="Monotype Sorts" pitchFamily="-84" charset="2"/>
              <a:buNone/>
              <a:tabLst>
                <a:tab pos="3203575" algn="l"/>
                <a:tab pos="4056063" algn="l"/>
              </a:tabLst>
            </a:pPr>
            <a:r>
              <a:rPr lang="en-US" altLang="en-US" sz="1600" b="1" dirty="0">
                <a:solidFill>
                  <a:srgbClr val="000000"/>
                </a:solidFill>
                <a:latin typeface="Courier New" pitchFamily="49" charset="0"/>
                <a:cs typeface="Courier New" pitchFamily="49" charset="0"/>
              </a:rPr>
              <a:t>			read next</a:t>
            </a:r>
          </a:p>
          <a:p>
            <a:pPr>
              <a:lnSpc>
                <a:spcPct val="90000"/>
              </a:lnSpc>
              <a:spcBef>
                <a:spcPct val="10000"/>
              </a:spcBef>
              <a:buFont typeface="Monotype Sorts" pitchFamily="-84" charset="2"/>
              <a:buNone/>
              <a:tabLst>
                <a:tab pos="3203575" algn="l"/>
                <a:tab pos="4056063" algn="l"/>
              </a:tabLst>
            </a:pPr>
            <a:r>
              <a:rPr lang="en-US" altLang="en-US" sz="1600" b="1" dirty="0">
                <a:solidFill>
                  <a:srgbClr val="000000"/>
                </a:solidFill>
                <a:latin typeface="Courier New" pitchFamily="49" charset="0"/>
                <a:cs typeface="Courier New" pitchFamily="49" charset="0"/>
              </a:rPr>
              <a:t>			write next </a:t>
            </a:r>
          </a:p>
          <a:p>
            <a:pPr>
              <a:lnSpc>
                <a:spcPct val="90000"/>
              </a:lnSpc>
              <a:spcBef>
                <a:spcPct val="10000"/>
              </a:spcBef>
              <a:buFont typeface="Monotype Sorts" pitchFamily="-84" charset="2"/>
              <a:buNone/>
              <a:tabLst>
                <a:tab pos="3203575" algn="l"/>
                <a:tab pos="4056063" algn="l"/>
              </a:tabLst>
            </a:pPr>
            <a:r>
              <a:rPr lang="en-US" altLang="en-US" sz="1600" b="1" dirty="0">
                <a:solidFill>
                  <a:srgbClr val="000000"/>
                </a:solidFill>
                <a:latin typeface="Courier New" pitchFamily="49" charset="0"/>
                <a:cs typeface="Courier New" pitchFamily="49" charset="0"/>
              </a:rPr>
              <a:t>		rewrite </a:t>
            </a:r>
            <a:r>
              <a:rPr lang="en-US" altLang="en-US" sz="1600" b="1" i="1" dirty="0">
                <a:solidFill>
                  <a:srgbClr val="000000"/>
                </a:solidFill>
                <a:latin typeface="Courier New" pitchFamily="49" charset="0"/>
                <a:cs typeface="Courier New" pitchFamily="49" charset="0"/>
              </a:rPr>
              <a:t>n</a:t>
            </a:r>
          </a:p>
          <a:p>
            <a:pPr>
              <a:lnSpc>
                <a:spcPct val="90000"/>
              </a:lnSpc>
              <a:buFont typeface="Monotype Sorts" pitchFamily="-84" charset="2"/>
              <a:buNone/>
              <a:tabLst>
                <a:tab pos="3203575" algn="l"/>
                <a:tab pos="4056063" algn="l"/>
              </a:tabLst>
            </a:pPr>
            <a:r>
              <a:rPr lang="en-US" altLang="en-US" sz="1600" dirty="0"/>
              <a:t>	</a:t>
            </a:r>
            <a:r>
              <a:rPr lang="en-US" altLang="en-US" sz="1600" i="1" dirty="0"/>
              <a:t>n</a:t>
            </a:r>
            <a:r>
              <a:rPr lang="en-US" altLang="en-US" sz="1600" dirty="0"/>
              <a:t> = </a:t>
            </a:r>
            <a:r>
              <a:rPr lang="en-US" altLang="en-US" sz="1600" dirty="0">
                <a:solidFill>
                  <a:srgbClr val="0033CC"/>
                </a:solidFill>
              </a:rPr>
              <a:t>relative block number</a:t>
            </a:r>
          </a:p>
          <a:p>
            <a:pPr>
              <a:lnSpc>
                <a:spcPct val="90000"/>
              </a:lnSpc>
              <a:buFont typeface="Monotype Sorts" pitchFamily="-84" charset="2"/>
              <a:buNone/>
              <a:tabLst>
                <a:tab pos="3203575" algn="l"/>
                <a:tab pos="4056063" algn="l"/>
              </a:tabLst>
            </a:pPr>
            <a:endParaRPr lang="en-US" altLang="en-US" sz="1600" dirty="0"/>
          </a:p>
          <a:p>
            <a:pPr>
              <a:lnSpc>
                <a:spcPct val="90000"/>
              </a:lnSpc>
              <a:tabLst>
                <a:tab pos="3203575" algn="l"/>
                <a:tab pos="4056063" algn="l"/>
              </a:tabLst>
            </a:pPr>
            <a:r>
              <a:rPr lang="en-US" altLang="en-US" sz="1600" dirty="0"/>
              <a:t>Relative block numbers allow OS to decide where file should be placed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55675" y="196850"/>
            <a:ext cx="8301038" cy="438150"/>
          </a:xfrm>
        </p:spPr>
        <p:txBody>
          <a:bodyPr/>
          <a:lstStyle/>
          <a:p>
            <a:pPr eaLnBrk="1" hangingPunct="1"/>
            <a:r>
              <a:rPr lang="en-US" altLang="en-US" sz="2000"/>
              <a:t>Simulation of Sequential Access on Direct-access File</a:t>
            </a:r>
          </a:p>
        </p:txBody>
      </p:sp>
      <p:pic>
        <p:nvPicPr>
          <p:cNvPr id="18435" name="Picture 6"/>
          <p:cNvPicPr>
            <a:picLocks noChangeAspect="1" noChangeArrowheads="1"/>
          </p:cNvPicPr>
          <p:nvPr/>
        </p:nvPicPr>
        <p:blipFill>
          <a:blip r:embed="rId3"/>
          <a:srcRect/>
          <a:stretch>
            <a:fillRect/>
          </a:stretch>
        </p:blipFill>
        <p:spPr bwMode="auto">
          <a:xfrm>
            <a:off x="1701800" y="1289050"/>
            <a:ext cx="6129338" cy="2260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6525"/>
            <a:ext cx="8229600" cy="576263"/>
          </a:xfrm>
        </p:spPr>
        <p:txBody>
          <a:bodyPr>
            <a:normAutofit fontScale="90000"/>
          </a:bodyPr>
          <a:lstStyle/>
          <a:p>
            <a:pPr eaLnBrk="1" hangingPunct="1"/>
            <a:r>
              <a:rPr lang="en-US" altLang="en-US"/>
              <a:t>Other Access Methods</a:t>
            </a:r>
          </a:p>
        </p:txBody>
      </p:sp>
      <p:sp>
        <p:nvSpPr>
          <p:cNvPr id="19459" name="Rectangle 3"/>
          <p:cNvSpPr>
            <a:spLocks noGrp="1" noChangeArrowheads="1"/>
          </p:cNvSpPr>
          <p:nvPr>
            <p:ph type="body" idx="1"/>
          </p:nvPr>
        </p:nvSpPr>
        <p:spPr>
          <a:xfrm>
            <a:off x="900112" y="1196975"/>
            <a:ext cx="7558087" cy="4899025"/>
          </a:xfrm>
        </p:spPr>
        <p:txBody>
          <a:bodyPr>
            <a:normAutofit/>
          </a:bodyPr>
          <a:lstStyle/>
          <a:p>
            <a:pPr>
              <a:lnSpc>
                <a:spcPct val="90000"/>
              </a:lnSpc>
              <a:tabLst>
                <a:tab pos="3203575" algn="l"/>
                <a:tab pos="4056063" algn="l"/>
              </a:tabLst>
            </a:pPr>
            <a:r>
              <a:rPr lang="en-US" altLang="en-US" dirty="0">
                <a:solidFill>
                  <a:srgbClr val="000000"/>
                </a:solidFill>
              </a:rPr>
              <a:t>Can be built on top of base methods</a:t>
            </a:r>
          </a:p>
          <a:p>
            <a:pPr>
              <a:lnSpc>
                <a:spcPct val="90000"/>
              </a:lnSpc>
              <a:tabLst>
                <a:tab pos="3203575" algn="l"/>
                <a:tab pos="4056063" algn="l"/>
              </a:tabLst>
            </a:pPr>
            <a:r>
              <a:rPr lang="en-US" altLang="en-US" dirty="0">
                <a:solidFill>
                  <a:srgbClr val="000000"/>
                </a:solidFill>
              </a:rPr>
              <a:t>General involve creation of an </a:t>
            </a:r>
            <a:r>
              <a:rPr lang="en-US" altLang="en-US" dirty="0">
                <a:solidFill>
                  <a:srgbClr val="0033CC"/>
                </a:solidFill>
              </a:rPr>
              <a:t>index</a:t>
            </a:r>
            <a:r>
              <a:rPr lang="en-US" altLang="en-US" dirty="0">
                <a:solidFill>
                  <a:srgbClr val="000000"/>
                </a:solidFill>
              </a:rPr>
              <a:t> for the file</a:t>
            </a:r>
          </a:p>
          <a:p>
            <a:pPr>
              <a:lnSpc>
                <a:spcPct val="90000"/>
              </a:lnSpc>
              <a:tabLst>
                <a:tab pos="3203575" algn="l"/>
                <a:tab pos="4056063" algn="l"/>
              </a:tabLst>
            </a:pPr>
            <a:r>
              <a:rPr lang="en-US" altLang="en-US" dirty="0">
                <a:solidFill>
                  <a:srgbClr val="000000"/>
                </a:solidFill>
              </a:rPr>
              <a:t>Keep index in memory for fast determination of location of data to be operated on </a:t>
            </a:r>
          </a:p>
          <a:p>
            <a:pPr>
              <a:lnSpc>
                <a:spcPct val="90000"/>
              </a:lnSpc>
              <a:tabLst>
                <a:tab pos="3203575" algn="l"/>
                <a:tab pos="4056063" algn="l"/>
              </a:tabLst>
            </a:pPr>
            <a:r>
              <a:rPr lang="en-US" altLang="en-US" dirty="0">
                <a:solidFill>
                  <a:srgbClr val="000000"/>
                </a:solidFill>
              </a:rPr>
              <a:t>If too large, index (in memory) of the index (on disk)</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65200" y="150813"/>
            <a:ext cx="8229600" cy="576262"/>
          </a:xfrm>
        </p:spPr>
        <p:txBody>
          <a:bodyPr>
            <a:normAutofit fontScale="90000"/>
          </a:bodyPr>
          <a:lstStyle/>
          <a:p>
            <a:pPr eaLnBrk="1" hangingPunct="1"/>
            <a:r>
              <a:rPr lang="en-US" altLang="en-US"/>
              <a:t>Example of Index and Relative Files</a:t>
            </a:r>
          </a:p>
        </p:txBody>
      </p:sp>
      <p:pic>
        <p:nvPicPr>
          <p:cNvPr id="20483" name="Picture 5"/>
          <p:cNvPicPr>
            <a:picLocks noChangeAspect="1" noChangeArrowheads="1"/>
          </p:cNvPicPr>
          <p:nvPr/>
        </p:nvPicPr>
        <p:blipFill>
          <a:blip r:embed="rId3"/>
          <a:srcRect/>
          <a:stretch>
            <a:fillRect/>
          </a:stretch>
        </p:blipFill>
        <p:spPr bwMode="auto">
          <a:xfrm>
            <a:off x="1579563" y="1320800"/>
            <a:ext cx="5902325" cy="39782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07963"/>
            <a:ext cx="8229600" cy="576262"/>
          </a:xfrm>
        </p:spPr>
        <p:txBody>
          <a:bodyPr>
            <a:normAutofit fontScale="90000"/>
          </a:bodyPr>
          <a:lstStyle/>
          <a:p>
            <a:pPr eaLnBrk="1" hangingPunct="1"/>
            <a:r>
              <a:rPr lang="en-US" altLang="en-US"/>
              <a:t>Directory Structure</a:t>
            </a:r>
          </a:p>
        </p:txBody>
      </p:sp>
      <p:sp>
        <p:nvSpPr>
          <p:cNvPr id="21507" name="Rectangle 3"/>
          <p:cNvSpPr>
            <a:spLocks noGrp="1" noChangeArrowheads="1"/>
          </p:cNvSpPr>
          <p:nvPr>
            <p:ph type="body" idx="1"/>
          </p:nvPr>
        </p:nvSpPr>
        <p:spPr>
          <a:xfrm>
            <a:off x="966788" y="1374775"/>
            <a:ext cx="7370762" cy="354013"/>
          </a:xfrm>
        </p:spPr>
        <p:txBody>
          <a:bodyPr>
            <a:normAutofit fontScale="70000" lnSpcReduction="20000"/>
          </a:bodyPr>
          <a:lstStyle/>
          <a:p>
            <a:pPr>
              <a:lnSpc>
                <a:spcPct val="90000"/>
              </a:lnSpc>
            </a:pPr>
            <a:r>
              <a:rPr lang="en-US" altLang="en-US"/>
              <a:t>A collection of nodes containing information about all files</a:t>
            </a:r>
          </a:p>
        </p:txBody>
      </p:sp>
      <p:sp>
        <p:nvSpPr>
          <p:cNvPr id="21508" name="Oval 4"/>
          <p:cNvSpPr>
            <a:spLocks noChangeArrowheads="1"/>
          </p:cNvSpPr>
          <p:nvPr/>
        </p:nvSpPr>
        <p:spPr bwMode="auto">
          <a:xfrm>
            <a:off x="2819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09" name="Oval 5"/>
          <p:cNvSpPr>
            <a:spLocks noChangeArrowheads="1"/>
          </p:cNvSpPr>
          <p:nvPr/>
        </p:nvSpPr>
        <p:spPr bwMode="auto">
          <a:xfrm>
            <a:off x="3581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10" name="Oval 6"/>
          <p:cNvSpPr>
            <a:spLocks noChangeArrowheads="1"/>
          </p:cNvSpPr>
          <p:nvPr/>
        </p:nvSpPr>
        <p:spPr bwMode="auto">
          <a:xfrm>
            <a:off x="4343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11" name="Oval 7"/>
          <p:cNvSpPr>
            <a:spLocks noChangeArrowheads="1"/>
          </p:cNvSpPr>
          <p:nvPr/>
        </p:nvSpPr>
        <p:spPr bwMode="auto">
          <a:xfrm>
            <a:off x="5105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12" name="Oval 8"/>
          <p:cNvSpPr>
            <a:spLocks noChangeArrowheads="1"/>
          </p:cNvSpPr>
          <p:nvPr/>
        </p:nvSpPr>
        <p:spPr bwMode="auto">
          <a:xfrm>
            <a:off x="5867400" y="25908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13" name="Rectangle 9"/>
          <p:cNvSpPr>
            <a:spLocks noChangeArrowheads="1"/>
          </p:cNvSpPr>
          <p:nvPr/>
        </p:nvSpPr>
        <p:spPr bwMode="auto">
          <a:xfrm>
            <a:off x="2819400" y="4267200"/>
            <a:ext cx="457200" cy="6096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1</a:t>
            </a:r>
          </a:p>
        </p:txBody>
      </p:sp>
      <p:sp>
        <p:nvSpPr>
          <p:cNvPr id="21514" name="Rectangle 10"/>
          <p:cNvSpPr>
            <a:spLocks noChangeArrowheads="1"/>
          </p:cNvSpPr>
          <p:nvPr/>
        </p:nvSpPr>
        <p:spPr bwMode="auto">
          <a:xfrm>
            <a:off x="3581400" y="4267200"/>
            <a:ext cx="457200" cy="5334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2</a:t>
            </a:r>
          </a:p>
        </p:txBody>
      </p:sp>
      <p:sp>
        <p:nvSpPr>
          <p:cNvPr id="21515" name="Rectangle 11"/>
          <p:cNvSpPr>
            <a:spLocks noChangeArrowheads="1"/>
          </p:cNvSpPr>
          <p:nvPr/>
        </p:nvSpPr>
        <p:spPr bwMode="auto">
          <a:xfrm>
            <a:off x="4343400" y="4267200"/>
            <a:ext cx="457200" cy="8382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3</a:t>
            </a:r>
          </a:p>
        </p:txBody>
      </p:sp>
      <p:sp>
        <p:nvSpPr>
          <p:cNvPr id="21516" name="Rectangle 12"/>
          <p:cNvSpPr>
            <a:spLocks noChangeArrowheads="1"/>
          </p:cNvSpPr>
          <p:nvPr/>
        </p:nvSpPr>
        <p:spPr bwMode="auto">
          <a:xfrm>
            <a:off x="5105400" y="4267200"/>
            <a:ext cx="457200" cy="4572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4</a:t>
            </a:r>
          </a:p>
        </p:txBody>
      </p:sp>
      <p:sp>
        <p:nvSpPr>
          <p:cNvPr id="21517" name="Rectangle 13"/>
          <p:cNvSpPr>
            <a:spLocks noChangeArrowheads="1"/>
          </p:cNvSpPr>
          <p:nvPr/>
        </p:nvSpPr>
        <p:spPr bwMode="auto">
          <a:xfrm>
            <a:off x="5867400" y="4648200"/>
            <a:ext cx="457200" cy="6096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n</a:t>
            </a:r>
          </a:p>
        </p:txBody>
      </p:sp>
      <p:sp>
        <p:nvSpPr>
          <p:cNvPr id="21518" name="Line 14"/>
          <p:cNvSpPr>
            <a:spLocks noChangeShapeType="1"/>
          </p:cNvSpPr>
          <p:nvPr/>
        </p:nvSpPr>
        <p:spPr bwMode="auto">
          <a:xfrm>
            <a:off x="3838575" y="2743200"/>
            <a:ext cx="0" cy="1524000"/>
          </a:xfrm>
          <a:prstGeom prst="line">
            <a:avLst/>
          </a:prstGeom>
          <a:noFill/>
          <a:ln w="9525">
            <a:solidFill>
              <a:schemeClr val="tx1"/>
            </a:solidFill>
            <a:round/>
            <a:headEnd/>
            <a:tailEnd type="arrow" w="med" len="med"/>
          </a:ln>
        </p:spPr>
        <p:txBody>
          <a:bodyPr wrap="none" anchor="ctr"/>
          <a:lstStyle/>
          <a:p>
            <a:endParaRPr lang="en-US"/>
          </a:p>
        </p:txBody>
      </p:sp>
      <p:sp>
        <p:nvSpPr>
          <p:cNvPr id="21519" name="Line 15"/>
          <p:cNvSpPr>
            <a:spLocks noChangeShapeType="1"/>
          </p:cNvSpPr>
          <p:nvPr/>
        </p:nvSpPr>
        <p:spPr bwMode="auto">
          <a:xfrm>
            <a:off x="4572000" y="2743200"/>
            <a:ext cx="0" cy="1524000"/>
          </a:xfrm>
          <a:prstGeom prst="line">
            <a:avLst/>
          </a:prstGeom>
          <a:noFill/>
          <a:ln w="9525">
            <a:solidFill>
              <a:schemeClr val="tx1"/>
            </a:solidFill>
            <a:round/>
            <a:headEnd/>
            <a:tailEnd type="arrow" w="med" len="med"/>
          </a:ln>
        </p:spPr>
        <p:txBody>
          <a:bodyPr wrap="none" anchor="ctr"/>
          <a:lstStyle/>
          <a:p>
            <a:endParaRPr lang="en-US"/>
          </a:p>
        </p:txBody>
      </p:sp>
      <p:sp>
        <p:nvSpPr>
          <p:cNvPr id="21520" name="Line 16"/>
          <p:cNvSpPr>
            <a:spLocks noChangeShapeType="1"/>
          </p:cNvSpPr>
          <p:nvPr/>
        </p:nvSpPr>
        <p:spPr bwMode="auto">
          <a:xfrm>
            <a:off x="6096000" y="3048000"/>
            <a:ext cx="0" cy="1600200"/>
          </a:xfrm>
          <a:prstGeom prst="line">
            <a:avLst/>
          </a:prstGeom>
          <a:noFill/>
          <a:ln w="9525">
            <a:solidFill>
              <a:schemeClr val="tx1"/>
            </a:solidFill>
            <a:round/>
            <a:headEnd/>
            <a:tailEnd type="arrow" w="med" len="med"/>
          </a:ln>
        </p:spPr>
        <p:txBody>
          <a:bodyPr wrap="none" anchor="ctr"/>
          <a:lstStyle/>
          <a:p>
            <a:endParaRPr lang="en-US"/>
          </a:p>
        </p:txBody>
      </p:sp>
      <p:sp>
        <p:nvSpPr>
          <p:cNvPr id="21521" name="Line 17"/>
          <p:cNvSpPr>
            <a:spLocks noChangeShapeType="1"/>
          </p:cNvSpPr>
          <p:nvPr/>
        </p:nvSpPr>
        <p:spPr bwMode="auto">
          <a:xfrm>
            <a:off x="5334000" y="2743200"/>
            <a:ext cx="0" cy="1524000"/>
          </a:xfrm>
          <a:prstGeom prst="line">
            <a:avLst/>
          </a:prstGeom>
          <a:noFill/>
          <a:ln w="9525">
            <a:solidFill>
              <a:schemeClr val="tx1"/>
            </a:solidFill>
            <a:round/>
            <a:headEnd/>
            <a:tailEnd type="arrow" w="med" len="med"/>
          </a:ln>
        </p:spPr>
        <p:txBody>
          <a:bodyPr wrap="none" anchor="ctr"/>
          <a:lstStyle/>
          <a:p>
            <a:endParaRPr lang="en-US"/>
          </a:p>
        </p:txBody>
      </p:sp>
      <p:sp>
        <p:nvSpPr>
          <p:cNvPr id="21522" name="Line 18"/>
          <p:cNvSpPr>
            <a:spLocks noChangeShapeType="1"/>
          </p:cNvSpPr>
          <p:nvPr/>
        </p:nvSpPr>
        <p:spPr bwMode="auto">
          <a:xfrm>
            <a:off x="3048000" y="2743200"/>
            <a:ext cx="0" cy="1524000"/>
          </a:xfrm>
          <a:prstGeom prst="line">
            <a:avLst/>
          </a:prstGeom>
          <a:noFill/>
          <a:ln w="9525">
            <a:solidFill>
              <a:schemeClr val="tx1"/>
            </a:solidFill>
            <a:round/>
            <a:headEnd/>
            <a:tailEnd type="arrow" w="med" len="med"/>
          </a:ln>
        </p:spPr>
        <p:txBody>
          <a:bodyPr wrap="none" anchor="ctr"/>
          <a:lstStyle/>
          <a:p>
            <a:endParaRPr lang="en-US"/>
          </a:p>
        </p:txBody>
      </p:sp>
      <p:sp>
        <p:nvSpPr>
          <p:cNvPr id="21523" name="Freeform 19"/>
          <p:cNvSpPr>
            <a:spLocks/>
          </p:cNvSpPr>
          <p:nvPr/>
        </p:nvSpPr>
        <p:spPr bwMode="auto">
          <a:xfrm>
            <a:off x="2538413" y="1962150"/>
            <a:ext cx="4186237" cy="1473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p:spPr>
        <p:txBody>
          <a:bodyPr wrap="none" anchor="ctr"/>
          <a:lstStyle/>
          <a:p>
            <a:endParaRPr lang="en-US"/>
          </a:p>
        </p:txBody>
      </p:sp>
      <p:sp>
        <p:nvSpPr>
          <p:cNvPr id="21524" name="Freeform 20"/>
          <p:cNvSpPr>
            <a:spLocks/>
          </p:cNvSpPr>
          <p:nvPr/>
        </p:nvSpPr>
        <p:spPr bwMode="auto">
          <a:xfrm>
            <a:off x="2362200" y="3886200"/>
            <a:ext cx="4262438" cy="1600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p:spPr>
        <p:txBody>
          <a:bodyPr wrap="none" anchor="ctr"/>
          <a:lstStyle/>
          <a:p>
            <a:endParaRPr lang="en-US"/>
          </a:p>
        </p:txBody>
      </p:sp>
      <p:sp>
        <p:nvSpPr>
          <p:cNvPr id="21525" name="Text Box 21"/>
          <p:cNvSpPr txBox="1">
            <a:spLocks noChangeArrowheads="1"/>
          </p:cNvSpPr>
          <p:nvPr/>
        </p:nvSpPr>
        <p:spPr bwMode="auto">
          <a:xfrm>
            <a:off x="1295400" y="2286000"/>
            <a:ext cx="1098550" cy="366713"/>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Directory</a:t>
            </a:r>
          </a:p>
        </p:txBody>
      </p:sp>
      <p:sp>
        <p:nvSpPr>
          <p:cNvPr id="21526" name="Text Box 22"/>
          <p:cNvSpPr txBox="1">
            <a:spLocks noChangeArrowheads="1"/>
          </p:cNvSpPr>
          <p:nvPr/>
        </p:nvSpPr>
        <p:spPr bwMode="auto">
          <a:xfrm>
            <a:off x="1435100" y="4191000"/>
            <a:ext cx="666750" cy="366713"/>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Files</a:t>
            </a:r>
          </a:p>
        </p:txBody>
      </p:sp>
      <p:sp>
        <p:nvSpPr>
          <p:cNvPr id="21527" name="Rectangle 23"/>
          <p:cNvSpPr>
            <a:spLocks noChangeArrowheads="1"/>
          </p:cNvSpPr>
          <p:nvPr/>
        </p:nvSpPr>
        <p:spPr bwMode="auto">
          <a:xfrm>
            <a:off x="990600" y="5638800"/>
            <a:ext cx="7602538" cy="381000"/>
          </a:xfrm>
          <a:prstGeom prst="rect">
            <a:avLst/>
          </a:prstGeom>
          <a:noFill/>
          <a:ln w="9525">
            <a:noFill/>
            <a:miter lim="800000"/>
            <a:headEnd/>
            <a:tailEnd/>
          </a:ln>
        </p:spPr>
        <p:txBody>
          <a:bodyPr/>
          <a:lstStyle/>
          <a:p>
            <a:r>
              <a:rPr lang="en-US" altLang="en-US">
                <a:latin typeface="Helvetica" pitchFamily="-84" charset="0"/>
              </a:rPr>
              <a:t>Both the directory structure and the files reside on disk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idx="4294967295"/>
          </p:nvPr>
        </p:nvSpPr>
        <p:spPr>
          <a:xfrm>
            <a:off x="457200" y="179388"/>
            <a:ext cx="8229600" cy="576262"/>
          </a:xfrm>
        </p:spPr>
        <p:txBody>
          <a:bodyPr>
            <a:normAutofit fontScale="90000"/>
          </a:bodyPr>
          <a:lstStyle/>
          <a:p>
            <a:pPr eaLnBrk="1" hangingPunct="1"/>
            <a:r>
              <a:rPr lang="en-US" altLang="en-US"/>
              <a:t>Disk Structure</a:t>
            </a:r>
          </a:p>
        </p:txBody>
      </p:sp>
      <p:sp>
        <p:nvSpPr>
          <p:cNvPr id="22531" name="Content Placeholder 3"/>
          <p:cNvSpPr>
            <a:spLocks noGrp="1"/>
          </p:cNvSpPr>
          <p:nvPr>
            <p:ph idx="4294967295"/>
          </p:nvPr>
        </p:nvSpPr>
        <p:spPr>
          <a:xfrm>
            <a:off x="862013" y="1120775"/>
            <a:ext cx="7043737" cy="4530725"/>
          </a:xfrm>
        </p:spPr>
        <p:txBody>
          <a:bodyPr>
            <a:normAutofit fontScale="77500" lnSpcReduction="20000"/>
          </a:bodyPr>
          <a:lstStyle/>
          <a:p>
            <a:r>
              <a:rPr lang="en-US" altLang="en-US"/>
              <a:t>Disk can be subdivided into </a:t>
            </a:r>
            <a:r>
              <a:rPr lang="en-US" altLang="en-US" b="1">
                <a:solidFill>
                  <a:srgbClr val="3366FF"/>
                </a:solidFill>
              </a:rPr>
              <a:t>partitions</a:t>
            </a:r>
          </a:p>
          <a:p>
            <a:r>
              <a:rPr lang="en-US" altLang="en-US"/>
              <a:t>Disks or partitions can be </a:t>
            </a:r>
            <a:r>
              <a:rPr lang="en-US" altLang="en-US" b="1">
                <a:solidFill>
                  <a:srgbClr val="3366FF"/>
                </a:solidFill>
              </a:rPr>
              <a:t>RAID </a:t>
            </a:r>
            <a:r>
              <a:rPr lang="en-US" altLang="en-US"/>
              <a:t>protected against failure</a:t>
            </a:r>
          </a:p>
          <a:p>
            <a:r>
              <a:rPr lang="en-US" altLang="en-US"/>
              <a:t>Disk or partition can be used </a:t>
            </a:r>
            <a:r>
              <a:rPr lang="en-US" altLang="en-US" b="1">
                <a:solidFill>
                  <a:srgbClr val="3366FF"/>
                </a:solidFill>
              </a:rPr>
              <a:t>raw</a:t>
            </a:r>
            <a:r>
              <a:rPr lang="en-US" altLang="en-US">
                <a:solidFill>
                  <a:srgbClr val="3366FF"/>
                </a:solidFill>
              </a:rPr>
              <a:t> </a:t>
            </a:r>
            <a:r>
              <a:rPr lang="en-US" altLang="en-US"/>
              <a:t>– without a file system, or </a:t>
            </a:r>
            <a:r>
              <a:rPr lang="en-US" altLang="en-US" b="1">
                <a:solidFill>
                  <a:srgbClr val="3366FF"/>
                </a:solidFill>
              </a:rPr>
              <a:t>formatted</a:t>
            </a:r>
            <a:r>
              <a:rPr lang="en-US" altLang="en-US">
                <a:solidFill>
                  <a:srgbClr val="3366FF"/>
                </a:solidFill>
              </a:rPr>
              <a:t> </a:t>
            </a:r>
            <a:r>
              <a:rPr lang="en-US" altLang="en-US"/>
              <a:t>with a file system</a:t>
            </a:r>
          </a:p>
          <a:p>
            <a:r>
              <a:rPr lang="en-US" altLang="en-US"/>
              <a:t>Partitions also known as minidisks, slices</a:t>
            </a:r>
          </a:p>
          <a:p>
            <a:r>
              <a:rPr lang="en-US" altLang="en-US"/>
              <a:t>Entity containing file system known as a </a:t>
            </a:r>
            <a:r>
              <a:rPr lang="en-US" altLang="en-US" b="1">
                <a:solidFill>
                  <a:srgbClr val="3366FF"/>
                </a:solidFill>
              </a:rPr>
              <a:t>volume</a:t>
            </a:r>
          </a:p>
          <a:p>
            <a:r>
              <a:rPr lang="en-US" altLang="en-US"/>
              <a:t>Each volume containing file system also tracks that file system</a:t>
            </a:r>
            <a:r>
              <a:rPr lang="ja-JP" altLang="en-US"/>
              <a:t>’</a:t>
            </a:r>
            <a:r>
              <a:rPr lang="en-US" altLang="ja-JP"/>
              <a:t>s info in </a:t>
            </a:r>
            <a:r>
              <a:rPr lang="en-US" altLang="ja-JP" b="1">
                <a:solidFill>
                  <a:srgbClr val="3366FF"/>
                </a:solidFill>
              </a:rPr>
              <a:t>device directory</a:t>
            </a:r>
            <a:r>
              <a:rPr lang="en-US" altLang="ja-JP">
                <a:solidFill>
                  <a:srgbClr val="3366FF"/>
                </a:solidFill>
              </a:rPr>
              <a:t> </a:t>
            </a:r>
            <a:r>
              <a:rPr lang="en-US" altLang="ja-JP"/>
              <a:t>or </a:t>
            </a:r>
            <a:r>
              <a:rPr lang="en-US" altLang="ja-JP" b="1">
                <a:solidFill>
                  <a:srgbClr val="3366FF"/>
                </a:solidFill>
              </a:rPr>
              <a:t>volume table of contents</a:t>
            </a:r>
          </a:p>
          <a:p>
            <a:r>
              <a:rPr lang="en-US" altLang="en-US"/>
              <a:t>As well as </a:t>
            </a:r>
            <a:r>
              <a:rPr lang="en-US" altLang="en-US" b="1">
                <a:solidFill>
                  <a:srgbClr val="3366FF"/>
                </a:solidFill>
              </a:rPr>
              <a:t>general-purpose file systems</a:t>
            </a:r>
            <a:r>
              <a:rPr lang="en-US" altLang="en-US">
                <a:solidFill>
                  <a:srgbClr val="3366FF"/>
                </a:solidFill>
              </a:rPr>
              <a:t> </a:t>
            </a:r>
            <a:r>
              <a:rPr lang="en-US" altLang="en-US"/>
              <a:t>there are many </a:t>
            </a:r>
            <a:r>
              <a:rPr lang="en-US" altLang="en-US" b="1">
                <a:solidFill>
                  <a:srgbClr val="3366FF"/>
                </a:solidFill>
              </a:rPr>
              <a:t>special-purpose file systems</a:t>
            </a:r>
            <a:r>
              <a:rPr lang="en-US" altLang="en-US"/>
              <a:t>, frequently all within the same operating system or computer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57200" y="195263"/>
            <a:ext cx="8229600" cy="576262"/>
          </a:xfrm>
        </p:spPr>
        <p:txBody>
          <a:bodyPr>
            <a:normAutofit fontScale="90000"/>
          </a:bodyPr>
          <a:lstStyle/>
          <a:p>
            <a:r>
              <a:rPr lang="en-US" altLang="en-US"/>
              <a:t>Hard Disk Performance</a:t>
            </a:r>
          </a:p>
        </p:txBody>
      </p:sp>
      <p:sp>
        <p:nvSpPr>
          <p:cNvPr id="16386" name="Content Placeholder 2"/>
          <p:cNvSpPr>
            <a:spLocks noGrp="1"/>
          </p:cNvSpPr>
          <p:nvPr>
            <p:ph idx="1"/>
          </p:nvPr>
        </p:nvSpPr>
        <p:spPr>
          <a:xfrm>
            <a:off x="847725" y="1082675"/>
            <a:ext cx="7191375" cy="5059363"/>
          </a:xfrm>
        </p:spPr>
        <p:txBody>
          <a:bodyPr>
            <a:normAutofit/>
          </a:bodyPr>
          <a:lstStyle/>
          <a:p>
            <a:r>
              <a:rPr lang="en-US" altLang="en-US" b="1" dirty="0">
                <a:solidFill>
                  <a:srgbClr val="3366FF"/>
                </a:solidFill>
              </a:rPr>
              <a:t>Access Latency </a:t>
            </a:r>
            <a:r>
              <a:rPr lang="en-US" altLang="en-US" dirty="0"/>
              <a:t>= </a:t>
            </a:r>
            <a:r>
              <a:rPr lang="en-US" altLang="en-US" b="1" dirty="0">
                <a:solidFill>
                  <a:srgbClr val="3366FF"/>
                </a:solidFill>
              </a:rPr>
              <a:t>Average access time </a:t>
            </a:r>
            <a:r>
              <a:rPr lang="en-US" altLang="en-US" dirty="0"/>
              <a:t>= average seek time + average latency</a:t>
            </a:r>
          </a:p>
          <a:p>
            <a:pPr lvl="1"/>
            <a:r>
              <a:rPr lang="en-US" altLang="en-US" dirty="0"/>
              <a:t>For fastest disk 3ms + 2ms = 5ms</a:t>
            </a:r>
          </a:p>
          <a:p>
            <a:pPr lvl="1"/>
            <a:r>
              <a:rPr lang="en-US" altLang="en-US" dirty="0"/>
              <a:t>For slow disk 9ms + 5.56ms = 14.56ms</a:t>
            </a:r>
          </a:p>
          <a:p>
            <a:r>
              <a:rPr lang="en-US" altLang="en-US" dirty="0"/>
              <a:t>Average I/O time = average access time + (amount to transfer / transfer rate) + controller overhead</a:t>
            </a:r>
          </a:p>
          <a:p>
            <a:pPr>
              <a:buNone/>
            </a:pPr>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65188" y="179388"/>
            <a:ext cx="8229600" cy="576262"/>
          </a:xfrm>
        </p:spPr>
        <p:txBody>
          <a:bodyPr>
            <a:normAutofit fontScale="90000"/>
          </a:bodyPr>
          <a:lstStyle/>
          <a:p>
            <a:pPr eaLnBrk="1" hangingPunct="1"/>
            <a:r>
              <a:rPr lang="en-US" altLang="en-US"/>
              <a:t>A Typical File-system Organization</a:t>
            </a:r>
          </a:p>
        </p:txBody>
      </p:sp>
      <p:pic>
        <p:nvPicPr>
          <p:cNvPr id="23555" name="Picture 6" descr="10"/>
          <p:cNvPicPr>
            <a:picLocks noChangeAspect="1" noChangeArrowheads="1"/>
          </p:cNvPicPr>
          <p:nvPr/>
        </p:nvPicPr>
        <p:blipFill>
          <a:blip r:embed="rId3"/>
          <a:srcRect/>
          <a:stretch>
            <a:fillRect/>
          </a:stretch>
        </p:blipFill>
        <p:spPr bwMode="auto">
          <a:xfrm>
            <a:off x="1322388" y="1187450"/>
            <a:ext cx="6910387" cy="367347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23925" y="150813"/>
            <a:ext cx="8229600" cy="576262"/>
          </a:xfrm>
        </p:spPr>
        <p:txBody>
          <a:bodyPr>
            <a:normAutofit fontScale="90000"/>
          </a:bodyPr>
          <a:lstStyle/>
          <a:p>
            <a:pPr eaLnBrk="1" hangingPunct="1"/>
            <a:r>
              <a:rPr lang="en-US" altLang="en-US"/>
              <a:t>Operations Performed on Directory</a:t>
            </a:r>
          </a:p>
        </p:txBody>
      </p:sp>
      <p:sp>
        <p:nvSpPr>
          <p:cNvPr id="25603" name="Rectangle 3"/>
          <p:cNvSpPr>
            <a:spLocks noGrp="1" noChangeArrowheads="1"/>
          </p:cNvSpPr>
          <p:nvPr>
            <p:ph type="body" idx="1"/>
          </p:nvPr>
        </p:nvSpPr>
        <p:spPr>
          <a:xfrm>
            <a:off x="806450" y="1092200"/>
            <a:ext cx="8229600" cy="4530725"/>
          </a:xfrm>
        </p:spPr>
        <p:txBody>
          <a:bodyPr/>
          <a:lstStyle/>
          <a:p>
            <a:r>
              <a:rPr lang="en-US" altLang="en-US"/>
              <a:t>Search for a file</a:t>
            </a:r>
          </a:p>
          <a:p>
            <a:endParaRPr lang="en-US" altLang="en-US" sz="800"/>
          </a:p>
          <a:p>
            <a:r>
              <a:rPr lang="en-US" altLang="en-US"/>
              <a:t>Create a file</a:t>
            </a:r>
          </a:p>
          <a:p>
            <a:endParaRPr lang="en-US" altLang="en-US" sz="800"/>
          </a:p>
          <a:p>
            <a:r>
              <a:rPr lang="en-US" altLang="en-US"/>
              <a:t>Delete a file</a:t>
            </a:r>
          </a:p>
          <a:p>
            <a:endParaRPr lang="en-US" altLang="en-US" sz="800"/>
          </a:p>
          <a:p>
            <a:r>
              <a:rPr lang="en-US" altLang="en-US"/>
              <a:t>List a directory</a:t>
            </a:r>
          </a:p>
          <a:p>
            <a:endParaRPr lang="en-US" altLang="en-US" sz="800"/>
          </a:p>
          <a:p>
            <a:r>
              <a:rPr lang="en-US" altLang="en-US"/>
              <a:t>Rename a file</a:t>
            </a:r>
          </a:p>
          <a:p>
            <a:endParaRPr lang="en-US" altLang="en-US" sz="800"/>
          </a:p>
          <a:p>
            <a:r>
              <a:rPr lang="en-US" altLang="en-US"/>
              <a:t>Traverse the file system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179513" y="241300"/>
            <a:ext cx="7743825" cy="457200"/>
          </a:xfrm>
        </p:spPr>
        <p:txBody>
          <a:bodyPr>
            <a:normAutofit fontScale="90000"/>
          </a:bodyPr>
          <a:lstStyle/>
          <a:p>
            <a:pPr eaLnBrk="1" hangingPunct="1"/>
            <a:r>
              <a:rPr lang="en-US" altLang="en-US" sz="2800"/>
              <a:t>Directory Organization</a:t>
            </a:r>
          </a:p>
        </p:txBody>
      </p:sp>
      <p:sp>
        <p:nvSpPr>
          <p:cNvPr id="26627" name="Rectangle 3"/>
          <p:cNvSpPr>
            <a:spLocks noGrp="1" noChangeArrowheads="1"/>
          </p:cNvSpPr>
          <p:nvPr>
            <p:ph type="body" idx="1"/>
          </p:nvPr>
        </p:nvSpPr>
        <p:spPr>
          <a:xfrm>
            <a:off x="1200150" y="1627188"/>
            <a:ext cx="6438900" cy="4460875"/>
          </a:xfrm>
        </p:spPr>
        <p:txBody>
          <a:bodyPr>
            <a:normAutofit lnSpcReduction="10000"/>
          </a:bodyPr>
          <a:lstStyle/>
          <a:p>
            <a:r>
              <a:rPr lang="en-US" altLang="en-US"/>
              <a:t>Efficiency – locating a file quickly</a:t>
            </a:r>
          </a:p>
          <a:p>
            <a:r>
              <a:rPr lang="en-US" altLang="en-US"/>
              <a:t>Naming – convenient to users</a:t>
            </a:r>
          </a:p>
          <a:p>
            <a:pPr lvl="1"/>
            <a:r>
              <a:rPr lang="en-US" altLang="en-US"/>
              <a:t>Two users can have same name for different files</a:t>
            </a:r>
          </a:p>
          <a:p>
            <a:pPr lvl="1"/>
            <a:r>
              <a:rPr lang="en-US" altLang="en-US"/>
              <a:t>The same file can have several different names</a:t>
            </a:r>
          </a:p>
          <a:p>
            <a:r>
              <a:rPr lang="en-US" altLang="en-US"/>
              <a:t>Grouping – logical grouping of files by properties, (e.g., all Java programs, all games, …)</a:t>
            </a:r>
          </a:p>
        </p:txBody>
      </p:sp>
      <p:sp>
        <p:nvSpPr>
          <p:cNvPr id="26628" name="Rectangle 4"/>
          <p:cNvSpPr>
            <a:spLocks noChangeArrowheads="1"/>
          </p:cNvSpPr>
          <p:nvPr/>
        </p:nvSpPr>
        <p:spPr bwMode="auto">
          <a:xfrm>
            <a:off x="900113" y="1079500"/>
            <a:ext cx="7188200" cy="369888"/>
          </a:xfrm>
          <a:prstGeom prst="rect">
            <a:avLst/>
          </a:prstGeom>
          <a:noFill/>
          <a:ln w="9525">
            <a:noFill/>
            <a:miter lim="800000"/>
            <a:headEnd/>
            <a:tailEnd/>
          </a:ln>
        </p:spPr>
        <p:txBody>
          <a:bodyPr>
            <a:spAutoFit/>
          </a:bodyPr>
          <a:lstStyle/>
          <a:p>
            <a:r>
              <a:rPr lang="en-US" altLang="en-US">
                <a:latin typeface="Helvetica" pitchFamily="-84" charset="0"/>
              </a:rPr>
              <a:t>The directory is organized logically  to obtain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65100"/>
            <a:ext cx="8229600" cy="576263"/>
          </a:xfrm>
        </p:spPr>
        <p:txBody>
          <a:bodyPr>
            <a:normAutofit fontScale="90000"/>
          </a:bodyPr>
          <a:lstStyle/>
          <a:p>
            <a:pPr eaLnBrk="1" hangingPunct="1"/>
            <a:r>
              <a:rPr lang="en-US" altLang="en-US"/>
              <a:t>Single-Level Directory</a:t>
            </a:r>
            <a:endParaRPr lang="en-US" altLang="en-US" sz="2400"/>
          </a:p>
        </p:txBody>
      </p:sp>
      <p:sp>
        <p:nvSpPr>
          <p:cNvPr id="27651" name="Rectangle 3"/>
          <p:cNvSpPr>
            <a:spLocks noGrp="1" noChangeArrowheads="1"/>
          </p:cNvSpPr>
          <p:nvPr>
            <p:ph type="body" idx="1"/>
          </p:nvPr>
        </p:nvSpPr>
        <p:spPr>
          <a:xfrm>
            <a:off x="855663" y="990600"/>
            <a:ext cx="7275512" cy="4130675"/>
          </a:xfrm>
        </p:spPr>
        <p:txBody>
          <a:bodyPr>
            <a:normAutofit fontScale="92500" lnSpcReduction="10000"/>
          </a:bodyPr>
          <a:lstStyle/>
          <a:p>
            <a:r>
              <a:rPr lang="en-US" altLang="en-US"/>
              <a:t>A single directory for all users</a:t>
            </a:r>
          </a:p>
          <a:p>
            <a:endParaRPr lang="en-US" altLang="en-US"/>
          </a:p>
          <a:p>
            <a:endParaRPr lang="en-US" altLang="en-US"/>
          </a:p>
          <a:p>
            <a:endParaRPr lang="en-US" altLang="en-US"/>
          </a:p>
          <a:p>
            <a:endParaRPr lang="en-US" altLang="en-US"/>
          </a:p>
          <a:p>
            <a:endParaRPr lang="en-US" altLang="en-US"/>
          </a:p>
          <a:p>
            <a:r>
              <a:rPr lang="en-US" altLang="en-US"/>
              <a:t>Naming problem</a:t>
            </a:r>
          </a:p>
          <a:p>
            <a:r>
              <a:rPr lang="en-US" altLang="en-US"/>
              <a:t>Grouping problem</a:t>
            </a:r>
          </a:p>
          <a:p>
            <a:endParaRPr lang="en-US" altLang="en-US"/>
          </a:p>
          <a:p>
            <a:endParaRPr lang="en-US" altLang="en-US"/>
          </a:p>
          <a:p>
            <a:endParaRPr lang="en-US" altLang="en-US"/>
          </a:p>
        </p:txBody>
      </p:sp>
      <p:sp>
        <p:nvSpPr>
          <p:cNvPr id="27652" name="Rectangle 5"/>
          <p:cNvSpPr>
            <a:spLocks noChangeArrowheads="1"/>
          </p:cNvSpPr>
          <p:nvPr/>
        </p:nvSpPr>
        <p:spPr bwMode="auto">
          <a:xfrm>
            <a:off x="1050925" y="3746500"/>
            <a:ext cx="4406900" cy="460375"/>
          </a:xfrm>
          <a:prstGeom prst="rect">
            <a:avLst/>
          </a:prstGeom>
          <a:noFill/>
          <a:ln w="9525">
            <a:noFill/>
            <a:miter lim="800000"/>
            <a:headEnd/>
            <a:tailEnd/>
          </a:ln>
        </p:spPr>
        <p:txBody>
          <a:bodyPr/>
          <a:lstStyle/>
          <a:p>
            <a:endParaRPr lang="en-US" altLang="en-US" sz="2000">
              <a:latin typeface="Helvetica" pitchFamily="-84" charset="0"/>
            </a:endParaRPr>
          </a:p>
        </p:txBody>
      </p:sp>
      <p:pic>
        <p:nvPicPr>
          <p:cNvPr id="27653" name="Picture 7"/>
          <p:cNvPicPr>
            <a:picLocks noChangeAspect="1" noChangeArrowheads="1"/>
          </p:cNvPicPr>
          <p:nvPr/>
        </p:nvPicPr>
        <p:blipFill>
          <a:blip r:embed="rId3"/>
          <a:srcRect/>
          <a:stretch>
            <a:fillRect/>
          </a:stretch>
        </p:blipFill>
        <p:spPr bwMode="auto">
          <a:xfrm>
            <a:off x="1744663" y="1577975"/>
            <a:ext cx="6100762" cy="1484313"/>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Two-Level Directory</a:t>
            </a:r>
            <a:endParaRPr lang="en-US" altLang="en-US" sz="2400"/>
          </a:p>
        </p:txBody>
      </p:sp>
      <p:sp>
        <p:nvSpPr>
          <p:cNvPr id="28675" name="Rectangle 3"/>
          <p:cNvSpPr>
            <a:spLocks noGrp="1" noChangeArrowheads="1"/>
          </p:cNvSpPr>
          <p:nvPr>
            <p:ph type="body" idx="1"/>
          </p:nvPr>
        </p:nvSpPr>
        <p:spPr>
          <a:xfrm>
            <a:off x="849313" y="1120775"/>
            <a:ext cx="7869237" cy="555625"/>
          </a:xfrm>
        </p:spPr>
        <p:txBody>
          <a:bodyPr>
            <a:normAutofit lnSpcReduction="10000"/>
          </a:bodyPr>
          <a:lstStyle/>
          <a:p>
            <a:r>
              <a:rPr lang="en-US" altLang="en-US"/>
              <a:t>Separate directory for each user</a:t>
            </a:r>
          </a:p>
        </p:txBody>
      </p:sp>
      <p:sp>
        <p:nvSpPr>
          <p:cNvPr id="28676" name="Rectangle 5"/>
          <p:cNvSpPr>
            <a:spLocks noChangeArrowheads="1"/>
          </p:cNvSpPr>
          <p:nvPr/>
        </p:nvSpPr>
        <p:spPr bwMode="auto">
          <a:xfrm>
            <a:off x="854075" y="4111625"/>
            <a:ext cx="7002463" cy="1409700"/>
          </a:xfrm>
          <a:prstGeom prst="rect">
            <a:avLst/>
          </a:prstGeom>
          <a:noFill/>
          <a:ln w="9525">
            <a:noFill/>
            <a:miter lim="800000"/>
            <a:headEnd/>
            <a:tailEnd/>
          </a:ln>
        </p:spPr>
        <p:txBody>
          <a:bodyPr/>
          <a:lstStyle/>
          <a:p>
            <a:pPr marL="342900" indent="-342900">
              <a:spcBef>
                <a:spcPct val="35000"/>
              </a:spcBef>
              <a:buClr>
                <a:srgbClr val="993300"/>
              </a:buClr>
              <a:buSzPct val="90000"/>
              <a:buFont typeface="Monotype Sorts" pitchFamily="-84" charset="2"/>
              <a:buChar char="n"/>
            </a:pPr>
            <a:r>
              <a:rPr kumimoji="1" lang="en-US" altLang="en-US">
                <a:latin typeface="Helvetica" pitchFamily="-84" charset="0"/>
              </a:rPr>
              <a:t>Path name</a:t>
            </a:r>
          </a:p>
          <a:p>
            <a:pPr marL="342900" indent="-342900">
              <a:spcBef>
                <a:spcPct val="35000"/>
              </a:spcBef>
              <a:buClr>
                <a:srgbClr val="993300"/>
              </a:buClr>
              <a:buSzPct val="90000"/>
              <a:buFont typeface="Monotype Sorts" pitchFamily="-84" charset="2"/>
              <a:buChar char="n"/>
            </a:pPr>
            <a:r>
              <a:rPr kumimoji="1" lang="en-US" altLang="en-US">
                <a:latin typeface="Helvetica" pitchFamily="-84" charset="0"/>
              </a:rPr>
              <a:t>Can have the same file name for different user</a:t>
            </a:r>
          </a:p>
          <a:p>
            <a:pPr marL="342900" indent="-342900">
              <a:spcBef>
                <a:spcPct val="35000"/>
              </a:spcBef>
              <a:buClr>
                <a:srgbClr val="993300"/>
              </a:buClr>
              <a:buSzPct val="90000"/>
              <a:buFont typeface="Monotype Sorts" pitchFamily="-84" charset="2"/>
              <a:buChar char="n"/>
            </a:pPr>
            <a:r>
              <a:rPr kumimoji="1" lang="en-US" altLang="en-US">
                <a:latin typeface="Helvetica" pitchFamily="-84" charset="0"/>
              </a:rPr>
              <a:t>Efficient searching</a:t>
            </a:r>
          </a:p>
          <a:p>
            <a:pPr marL="342900" indent="-342900">
              <a:spcBef>
                <a:spcPct val="35000"/>
              </a:spcBef>
              <a:buClr>
                <a:srgbClr val="993300"/>
              </a:buClr>
              <a:buSzPct val="90000"/>
              <a:buFont typeface="Monotype Sorts" pitchFamily="-84" charset="2"/>
              <a:buChar char="n"/>
            </a:pPr>
            <a:r>
              <a:rPr kumimoji="1" lang="en-US" altLang="en-US">
                <a:latin typeface="Helvetica" pitchFamily="-84" charset="0"/>
              </a:rPr>
              <a:t>No grouping capability</a:t>
            </a:r>
          </a:p>
        </p:txBody>
      </p:sp>
      <p:pic>
        <p:nvPicPr>
          <p:cNvPr id="28677" name="Picture 8"/>
          <p:cNvPicPr>
            <a:picLocks noChangeAspect="1" noChangeArrowheads="1"/>
          </p:cNvPicPr>
          <p:nvPr/>
        </p:nvPicPr>
        <p:blipFill>
          <a:blip r:embed="rId3"/>
          <a:srcRect/>
          <a:stretch>
            <a:fillRect/>
          </a:stretch>
        </p:blipFill>
        <p:spPr bwMode="auto">
          <a:xfrm>
            <a:off x="1857375" y="1724025"/>
            <a:ext cx="6427788" cy="2192338"/>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Tree-Structured Directories</a:t>
            </a:r>
          </a:p>
        </p:txBody>
      </p:sp>
      <p:pic>
        <p:nvPicPr>
          <p:cNvPr id="29699" name="Picture 6"/>
          <p:cNvPicPr>
            <a:picLocks noChangeAspect="1" noChangeArrowheads="1"/>
          </p:cNvPicPr>
          <p:nvPr/>
        </p:nvPicPr>
        <p:blipFill>
          <a:blip r:embed="rId3"/>
          <a:srcRect/>
          <a:stretch>
            <a:fillRect/>
          </a:stretch>
        </p:blipFill>
        <p:spPr bwMode="auto">
          <a:xfrm>
            <a:off x="1533525" y="1239838"/>
            <a:ext cx="6915150" cy="4403725"/>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0263" y="193675"/>
            <a:ext cx="8229600" cy="576263"/>
          </a:xfrm>
        </p:spPr>
        <p:txBody>
          <a:bodyPr>
            <a:normAutofit fontScale="90000"/>
          </a:bodyPr>
          <a:lstStyle/>
          <a:p>
            <a:pPr eaLnBrk="1" hangingPunct="1"/>
            <a:r>
              <a:rPr lang="en-US" altLang="en-US"/>
              <a:t>Tree-Structured Directories (Cont.)</a:t>
            </a:r>
          </a:p>
        </p:txBody>
      </p:sp>
      <p:sp>
        <p:nvSpPr>
          <p:cNvPr id="30723" name="Rectangle 3"/>
          <p:cNvSpPr>
            <a:spLocks noGrp="1" noChangeArrowheads="1"/>
          </p:cNvSpPr>
          <p:nvPr>
            <p:ph type="body" idx="1"/>
          </p:nvPr>
        </p:nvSpPr>
        <p:spPr>
          <a:xfrm>
            <a:off x="876300" y="1079500"/>
            <a:ext cx="8229600" cy="4530725"/>
          </a:xfrm>
        </p:spPr>
        <p:txBody>
          <a:bodyPr/>
          <a:lstStyle/>
          <a:p>
            <a:r>
              <a:rPr lang="en-US" altLang="en-US"/>
              <a:t>Efficient searching</a:t>
            </a:r>
            <a:br>
              <a:rPr lang="en-US" altLang="en-US"/>
            </a:br>
            <a:endParaRPr lang="en-US" altLang="en-US"/>
          </a:p>
          <a:p>
            <a:r>
              <a:rPr lang="en-US" altLang="en-US"/>
              <a:t>Grouping Capability</a:t>
            </a:r>
            <a:br>
              <a:rPr lang="en-US" altLang="en-US"/>
            </a:br>
            <a:endParaRPr lang="en-US" altLang="en-US"/>
          </a:p>
          <a:p>
            <a:r>
              <a:rPr lang="en-US" altLang="en-US"/>
              <a:t>Current directory (working directory)</a:t>
            </a:r>
          </a:p>
          <a:p>
            <a:pPr lvl="1"/>
            <a:r>
              <a:rPr lang="en-US" altLang="en-US" b="1">
                <a:solidFill>
                  <a:srgbClr val="000000"/>
                </a:solidFill>
                <a:latin typeface="Courier New" pitchFamily="49" charset="0"/>
                <a:cs typeface="Courier New" pitchFamily="49" charset="0"/>
              </a:rPr>
              <a:t>cd /spell/mail/prog</a:t>
            </a:r>
          </a:p>
          <a:p>
            <a:pPr lvl="1"/>
            <a:r>
              <a:rPr lang="en-US" altLang="en-US" b="1">
                <a:solidFill>
                  <a:srgbClr val="000000"/>
                </a:solidFill>
                <a:latin typeface="Courier New" pitchFamily="49" charset="0"/>
                <a:cs typeface="Courier New" pitchFamily="49" charset="0"/>
              </a:rPr>
              <a:t>type list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20763" y="150813"/>
            <a:ext cx="8229600" cy="576262"/>
          </a:xfrm>
        </p:spPr>
        <p:txBody>
          <a:bodyPr>
            <a:normAutofit fontScale="90000"/>
          </a:bodyPr>
          <a:lstStyle/>
          <a:p>
            <a:pPr eaLnBrk="1" hangingPunct="1"/>
            <a:r>
              <a:rPr lang="en-US" altLang="en-US"/>
              <a:t>Tree-Structured Directories (Cont)</a:t>
            </a:r>
          </a:p>
        </p:txBody>
      </p:sp>
      <p:sp>
        <p:nvSpPr>
          <p:cNvPr id="31747" name="Rectangle 3"/>
          <p:cNvSpPr>
            <a:spLocks noGrp="1" noChangeArrowheads="1"/>
          </p:cNvSpPr>
          <p:nvPr>
            <p:ph type="body" idx="1"/>
          </p:nvPr>
        </p:nvSpPr>
        <p:spPr>
          <a:xfrm>
            <a:off x="863600" y="1136650"/>
            <a:ext cx="7370763" cy="2992438"/>
          </a:xfrm>
        </p:spPr>
        <p:txBody>
          <a:bodyPr>
            <a:normAutofit fontScale="77500" lnSpcReduction="20000"/>
          </a:bodyPr>
          <a:lstStyle/>
          <a:p>
            <a:pPr>
              <a:lnSpc>
                <a:spcPct val="90000"/>
              </a:lnSpc>
              <a:tabLst>
                <a:tab pos="2857500" algn="ctr"/>
              </a:tabLst>
            </a:pPr>
            <a:r>
              <a:rPr lang="en-US" altLang="en-US" b="1">
                <a:solidFill>
                  <a:srgbClr val="3366FF"/>
                </a:solidFill>
              </a:rPr>
              <a:t>Absolute</a:t>
            </a:r>
            <a:r>
              <a:rPr lang="en-US" altLang="en-US"/>
              <a:t> or </a:t>
            </a:r>
            <a:r>
              <a:rPr lang="en-US" altLang="en-US" b="1">
                <a:solidFill>
                  <a:srgbClr val="3366FF"/>
                </a:solidFill>
              </a:rPr>
              <a:t>relative</a:t>
            </a:r>
            <a:r>
              <a:rPr lang="en-US" altLang="en-US"/>
              <a:t> path name</a:t>
            </a:r>
          </a:p>
          <a:p>
            <a:pPr>
              <a:lnSpc>
                <a:spcPct val="90000"/>
              </a:lnSpc>
              <a:tabLst>
                <a:tab pos="2857500" algn="ctr"/>
              </a:tabLst>
            </a:pPr>
            <a:r>
              <a:rPr lang="en-US" altLang="en-US"/>
              <a:t>Creating a new file is done in current directory</a:t>
            </a:r>
          </a:p>
          <a:p>
            <a:pPr>
              <a:lnSpc>
                <a:spcPct val="90000"/>
              </a:lnSpc>
              <a:tabLst>
                <a:tab pos="2857500" algn="ctr"/>
              </a:tabLst>
            </a:pPr>
            <a:r>
              <a:rPr lang="en-US" altLang="en-US"/>
              <a:t>Delete a file</a:t>
            </a:r>
          </a:p>
          <a:p>
            <a:pPr>
              <a:lnSpc>
                <a:spcPct val="90000"/>
              </a:lnSpc>
              <a:buFont typeface="Monotype Sorts" pitchFamily="-84" charset="2"/>
              <a:buNone/>
              <a:tabLst>
                <a:tab pos="2857500" algn="ctr"/>
              </a:tabLst>
            </a:pPr>
            <a:r>
              <a:rPr lang="en-US" altLang="en-US"/>
              <a:t>		</a:t>
            </a:r>
            <a:r>
              <a:rPr lang="en-US" altLang="en-US" b="1">
                <a:solidFill>
                  <a:srgbClr val="000000"/>
                </a:solidFill>
                <a:latin typeface="Courier New" pitchFamily="49" charset="0"/>
                <a:cs typeface="Courier New" pitchFamily="49" charset="0"/>
              </a:rPr>
              <a:t>rm &lt;file-name&gt;</a:t>
            </a:r>
          </a:p>
          <a:p>
            <a:pPr>
              <a:lnSpc>
                <a:spcPct val="90000"/>
              </a:lnSpc>
              <a:tabLst>
                <a:tab pos="2857500" algn="ctr"/>
              </a:tabLst>
            </a:pPr>
            <a:r>
              <a:rPr lang="en-US" altLang="en-US"/>
              <a:t>Creating a new subdirectory is done in current directory</a:t>
            </a:r>
          </a:p>
          <a:p>
            <a:pPr marL="342900" lvl="1" indent="-342900">
              <a:lnSpc>
                <a:spcPct val="90000"/>
              </a:lnSpc>
              <a:buClr>
                <a:srgbClr val="993300"/>
              </a:buClr>
              <a:buSzPct val="90000"/>
              <a:buFont typeface="Monotype Sorts" pitchFamily="-84" charset="2"/>
              <a:buNone/>
              <a:tabLst>
                <a:tab pos="2857500" algn="ctr"/>
              </a:tabLst>
            </a:pPr>
            <a:r>
              <a:rPr lang="en-US" altLang="en-US"/>
              <a:t>		</a:t>
            </a:r>
            <a:r>
              <a:rPr lang="en-US" altLang="en-US" b="1">
                <a:solidFill>
                  <a:srgbClr val="000000"/>
                </a:solidFill>
                <a:latin typeface="Courier New" pitchFamily="49" charset="0"/>
                <a:cs typeface="Courier New" pitchFamily="49" charset="0"/>
              </a:rPr>
              <a:t>mkdir &lt;dir-name&gt;</a:t>
            </a:r>
          </a:p>
          <a:p>
            <a:pPr marL="342900" lvl="1" indent="-342900">
              <a:lnSpc>
                <a:spcPct val="90000"/>
              </a:lnSpc>
              <a:buClr>
                <a:srgbClr val="993300"/>
              </a:buClr>
              <a:buSzPct val="90000"/>
              <a:buFont typeface="Monotype Sorts" pitchFamily="-84" charset="2"/>
              <a:buNone/>
              <a:tabLst>
                <a:tab pos="2857500" algn="ctr"/>
              </a:tabLst>
            </a:pPr>
            <a:r>
              <a:rPr lang="en-US" altLang="en-US"/>
              <a:t>	Example:  if in current directory   </a:t>
            </a:r>
            <a:r>
              <a:rPr lang="en-US" altLang="en-US" b="1">
                <a:solidFill>
                  <a:srgbClr val="000000"/>
                </a:solidFill>
                <a:latin typeface="Courier New" pitchFamily="49" charset="0"/>
                <a:cs typeface="Courier New" pitchFamily="49" charset="0"/>
              </a:rPr>
              <a:t>/mail</a:t>
            </a:r>
          </a:p>
          <a:p>
            <a:pPr marL="342900" lvl="1" indent="-342900">
              <a:lnSpc>
                <a:spcPct val="90000"/>
              </a:lnSpc>
              <a:buClr>
                <a:srgbClr val="993300"/>
              </a:buClr>
              <a:buSzPct val="90000"/>
              <a:buFont typeface="Monotype Sorts" pitchFamily="-84" charset="2"/>
              <a:buNone/>
              <a:tabLst>
                <a:tab pos="2857500" algn="ctr"/>
              </a:tabLst>
            </a:pPr>
            <a:r>
              <a:rPr lang="en-US" altLang="en-US" b="1">
                <a:solidFill>
                  <a:srgbClr val="000000"/>
                </a:solidFill>
                <a:latin typeface="Courier New" pitchFamily="49" charset="0"/>
                <a:cs typeface="Courier New" pitchFamily="49" charset="0"/>
              </a:rPr>
              <a:t>		mkdir count</a:t>
            </a:r>
          </a:p>
        </p:txBody>
      </p:sp>
      <p:sp>
        <p:nvSpPr>
          <p:cNvPr id="31748" name="Rectangle 11"/>
          <p:cNvSpPr>
            <a:spLocks noChangeArrowheads="1"/>
          </p:cNvSpPr>
          <p:nvPr/>
        </p:nvSpPr>
        <p:spPr bwMode="auto">
          <a:xfrm>
            <a:off x="852488" y="5561013"/>
            <a:ext cx="7423150" cy="334962"/>
          </a:xfrm>
          <a:prstGeom prst="rect">
            <a:avLst/>
          </a:prstGeom>
          <a:noFill/>
          <a:ln w="9525">
            <a:noFill/>
            <a:miter lim="800000"/>
            <a:headEnd/>
            <a:tailEnd/>
          </a:ln>
        </p:spPr>
        <p:txBody>
          <a:bodyPr/>
          <a:lstStyle/>
          <a:p>
            <a:pPr>
              <a:tabLst>
                <a:tab pos="2857500" algn="ctr"/>
              </a:tabLst>
            </a:pPr>
            <a:r>
              <a:rPr lang="en-US" altLang="en-US" sz="2000">
                <a:latin typeface="Helvetica" pitchFamily="-84" charset="0"/>
              </a:rPr>
              <a:t>Deleting </a:t>
            </a:r>
            <a:r>
              <a:rPr lang="ja-JP" altLang="en-US" sz="2000">
                <a:latin typeface="Helvetica" pitchFamily="-84" charset="0"/>
              </a:rPr>
              <a:t>“</a:t>
            </a:r>
            <a:r>
              <a:rPr lang="en-US" altLang="ja-JP" sz="2000">
                <a:latin typeface="Helvetica" pitchFamily="-84" charset="0"/>
              </a:rPr>
              <a:t>mail</a:t>
            </a:r>
            <a:r>
              <a:rPr lang="ja-JP" altLang="en-US" sz="2000">
                <a:latin typeface="Helvetica" pitchFamily="-84" charset="0"/>
              </a:rPr>
              <a:t>”</a:t>
            </a:r>
            <a:r>
              <a:rPr lang="en-US" altLang="ja-JP" sz="2000">
                <a:latin typeface="Helvetica" pitchFamily="-84" charset="0"/>
              </a:rPr>
              <a:t> </a:t>
            </a:r>
            <a:r>
              <a:rPr lang="en-US" altLang="ja-JP" sz="2000">
                <a:latin typeface="Helvetica" pitchFamily="-84" charset="0"/>
                <a:sym typeface="Symbol" pitchFamily="18" charset="2"/>
              </a:rPr>
              <a:t> deleting the entire subtree rooted by </a:t>
            </a:r>
            <a:r>
              <a:rPr lang="ja-JP" altLang="en-US" sz="2000">
                <a:latin typeface="Helvetica" pitchFamily="-84" charset="0"/>
                <a:sym typeface="Symbol" pitchFamily="18" charset="2"/>
              </a:rPr>
              <a:t>“</a:t>
            </a:r>
            <a:r>
              <a:rPr lang="en-US" altLang="ja-JP" sz="2000">
                <a:latin typeface="Helvetica" pitchFamily="-84" charset="0"/>
                <a:sym typeface="Symbol" pitchFamily="18" charset="2"/>
              </a:rPr>
              <a:t>mail</a:t>
            </a:r>
            <a:r>
              <a:rPr lang="ja-JP" altLang="en-US" sz="2000">
                <a:latin typeface="Helvetica" pitchFamily="-84" charset="0"/>
                <a:sym typeface="Symbol" pitchFamily="18" charset="2"/>
              </a:rPr>
              <a:t>”</a:t>
            </a:r>
            <a:endParaRPr lang="en-US" altLang="en-US" sz="2000">
              <a:latin typeface="Helvetica" pitchFamily="-84" charset="0"/>
            </a:endParaRPr>
          </a:p>
        </p:txBody>
      </p:sp>
      <p:pic>
        <p:nvPicPr>
          <p:cNvPr id="31749" name="Picture 1"/>
          <p:cNvPicPr>
            <a:picLocks noChangeAspect="1"/>
          </p:cNvPicPr>
          <p:nvPr/>
        </p:nvPicPr>
        <p:blipFill>
          <a:blip r:embed="rId3"/>
          <a:srcRect/>
          <a:stretch>
            <a:fillRect/>
          </a:stretch>
        </p:blipFill>
        <p:spPr bwMode="auto">
          <a:xfrm>
            <a:off x="2659063" y="4100513"/>
            <a:ext cx="3132137" cy="1074737"/>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a:t>Acyclic-Graph Directories</a:t>
            </a:r>
            <a:endParaRPr lang="en-US" altLang="en-US" sz="2400"/>
          </a:p>
        </p:txBody>
      </p:sp>
      <p:sp>
        <p:nvSpPr>
          <p:cNvPr id="32771" name="Rectangle 3"/>
          <p:cNvSpPr>
            <a:spLocks noGrp="1" noChangeArrowheads="1"/>
          </p:cNvSpPr>
          <p:nvPr>
            <p:ph type="body" idx="1"/>
          </p:nvPr>
        </p:nvSpPr>
        <p:spPr>
          <a:xfrm>
            <a:off x="811213" y="1093788"/>
            <a:ext cx="7029450" cy="522287"/>
          </a:xfrm>
        </p:spPr>
        <p:txBody>
          <a:bodyPr>
            <a:normAutofit fontScale="92500" lnSpcReduction="10000"/>
          </a:bodyPr>
          <a:lstStyle/>
          <a:p>
            <a:r>
              <a:rPr lang="en-US" altLang="en-US"/>
              <a:t>Have shared subdirectories and files</a:t>
            </a:r>
          </a:p>
        </p:txBody>
      </p:sp>
      <p:pic>
        <p:nvPicPr>
          <p:cNvPr id="32772" name="Picture 7" descr="10"/>
          <p:cNvPicPr>
            <a:picLocks noChangeAspect="1" noChangeArrowheads="1"/>
          </p:cNvPicPr>
          <p:nvPr/>
        </p:nvPicPr>
        <p:blipFill>
          <a:blip r:embed="rId3"/>
          <a:srcRect/>
          <a:stretch>
            <a:fillRect/>
          </a:stretch>
        </p:blipFill>
        <p:spPr bwMode="auto">
          <a:xfrm>
            <a:off x="2236788" y="1677988"/>
            <a:ext cx="4960937" cy="4008437"/>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11238" y="136525"/>
            <a:ext cx="7718425" cy="576263"/>
          </a:xfrm>
        </p:spPr>
        <p:txBody>
          <a:bodyPr>
            <a:normAutofit fontScale="90000"/>
          </a:bodyPr>
          <a:lstStyle/>
          <a:p>
            <a:pPr eaLnBrk="1" hangingPunct="1"/>
            <a:r>
              <a:rPr lang="en-US" altLang="en-US"/>
              <a:t>Acyclic-Graph Directories (Cont.)</a:t>
            </a:r>
          </a:p>
        </p:txBody>
      </p:sp>
      <p:sp>
        <p:nvSpPr>
          <p:cNvPr id="33795" name="Rectangle 3"/>
          <p:cNvSpPr>
            <a:spLocks noGrp="1" noChangeArrowheads="1"/>
          </p:cNvSpPr>
          <p:nvPr>
            <p:ph type="body" idx="1"/>
          </p:nvPr>
        </p:nvSpPr>
        <p:spPr>
          <a:xfrm>
            <a:off x="609600" y="1120775"/>
            <a:ext cx="7845425" cy="5127625"/>
          </a:xfrm>
        </p:spPr>
        <p:txBody>
          <a:bodyPr>
            <a:normAutofit fontScale="92500" lnSpcReduction="10000"/>
          </a:bodyPr>
          <a:lstStyle/>
          <a:p>
            <a:r>
              <a:rPr lang="en-US" altLang="en-US" dirty="0"/>
              <a:t>Two different names (aliasing)</a:t>
            </a:r>
          </a:p>
          <a:p>
            <a:pPr lvl="1"/>
            <a:r>
              <a:rPr lang="en-US" altLang="en-US" dirty="0"/>
              <a:t>A file may now have multiple absolute path names</a:t>
            </a:r>
          </a:p>
          <a:p>
            <a:r>
              <a:rPr lang="en-US" altLang="en-US" dirty="0"/>
              <a:t>If </a:t>
            </a:r>
            <a:r>
              <a:rPr lang="en-US" altLang="en-US" b="1" i="1" dirty="0" err="1"/>
              <a:t>dict</a:t>
            </a:r>
            <a:r>
              <a:rPr lang="en-US" altLang="en-US" dirty="0"/>
              <a:t> deletes </a:t>
            </a:r>
            <a:r>
              <a:rPr lang="en-US" altLang="en-US" b="1" i="1" dirty="0"/>
              <a:t>list</a:t>
            </a:r>
            <a:r>
              <a:rPr lang="en-US" altLang="en-US" dirty="0"/>
              <a:t> </a:t>
            </a:r>
            <a:r>
              <a:rPr lang="en-US" altLang="en-US" dirty="0">
                <a:sym typeface="Symbol" pitchFamily="18" charset="2"/>
              </a:rPr>
              <a:t> dangling pointer</a:t>
            </a:r>
          </a:p>
          <a:p>
            <a:pPr>
              <a:buFont typeface="Monotype Sorts" pitchFamily="-84" charset="2"/>
              <a:buNone/>
            </a:pPr>
            <a:r>
              <a:rPr lang="en-US" altLang="en-US" dirty="0"/>
              <a:t>	Solutions:</a:t>
            </a:r>
          </a:p>
          <a:p>
            <a:pPr lvl="1"/>
            <a:r>
              <a:rPr lang="en-US" altLang="en-US" dirty="0" err="1"/>
              <a:t>Backpointers</a:t>
            </a:r>
            <a:r>
              <a:rPr lang="en-US" altLang="en-US" dirty="0"/>
              <a:t>, so we can delete all pointers</a:t>
            </a:r>
            <a:br>
              <a:rPr lang="en-US" altLang="en-US" dirty="0"/>
            </a:br>
            <a:r>
              <a:rPr lang="en-US" altLang="en-US" dirty="0"/>
              <a:t>Variable size records a problem</a:t>
            </a:r>
          </a:p>
          <a:p>
            <a:pPr lvl="1"/>
            <a:r>
              <a:rPr lang="en-US" altLang="en-US" dirty="0" err="1"/>
              <a:t>Backpointers</a:t>
            </a:r>
            <a:r>
              <a:rPr lang="en-US" altLang="en-US" dirty="0"/>
              <a:t> using a daisy chain organization</a:t>
            </a:r>
          </a:p>
          <a:p>
            <a:pPr lvl="1"/>
            <a:r>
              <a:rPr lang="en-US" altLang="en-US" dirty="0"/>
              <a:t>Entry-hold-count solution</a:t>
            </a:r>
          </a:p>
          <a:p>
            <a:r>
              <a:rPr lang="en-US" altLang="en-US" dirty="0"/>
              <a:t>New directory entry type</a:t>
            </a:r>
          </a:p>
          <a:p>
            <a:pPr lvl="1"/>
            <a:r>
              <a:rPr lang="en-US" altLang="en-US" b="1" dirty="0">
                <a:solidFill>
                  <a:srgbClr val="3366FF"/>
                </a:solidFill>
              </a:rPr>
              <a:t>Link</a:t>
            </a:r>
            <a:r>
              <a:rPr lang="en-US" altLang="en-US" dirty="0"/>
              <a:t> – another name (pointer) to an existing file</a:t>
            </a:r>
          </a:p>
          <a:p>
            <a:pPr lvl="1"/>
            <a:r>
              <a:rPr lang="en-US" altLang="en-US" b="1" dirty="0">
                <a:solidFill>
                  <a:srgbClr val="3366FF"/>
                </a:solidFill>
              </a:rPr>
              <a:t>Resolve the link </a:t>
            </a:r>
            <a:r>
              <a:rPr lang="en-US" altLang="en-US" dirty="0"/>
              <a:t>– follow pointer to locate the file</a:t>
            </a:r>
            <a:endParaRPr lang="en-US" altLang="en-US"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757238" y="141288"/>
            <a:ext cx="8229600" cy="576262"/>
          </a:xfrm>
        </p:spPr>
        <p:txBody>
          <a:bodyPr>
            <a:normAutofit fontScale="90000"/>
          </a:bodyPr>
          <a:lstStyle/>
          <a:p>
            <a:r>
              <a:rPr lang="en-US" altLang="en-US"/>
              <a:t>The First Commercial Disk Drive</a:t>
            </a:r>
          </a:p>
        </p:txBody>
      </p:sp>
      <p:pic>
        <p:nvPicPr>
          <p:cNvPr id="17410" name="Picture 2"/>
          <p:cNvPicPr>
            <a:picLocks noChangeAspect="1"/>
          </p:cNvPicPr>
          <p:nvPr/>
        </p:nvPicPr>
        <p:blipFill>
          <a:blip r:embed="rId2"/>
          <a:srcRect/>
          <a:stretch>
            <a:fillRect/>
          </a:stretch>
        </p:blipFill>
        <p:spPr bwMode="auto">
          <a:xfrm>
            <a:off x="1828800" y="1214438"/>
            <a:ext cx="3481388" cy="4386262"/>
          </a:xfrm>
          <a:prstGeom prst="rect">
            <a:avLst/>
          </a:prstGeom>
          <a:noFill/>
          <a:ln w="9525">
            <a:noFill/>
            <a:miter lim="800000"/>
            <a:headEnd/>
            <a:tailEnd/>
          </a:ln>
        </p:spPr>
      </p:pic>
      <p:sp>
        <p:nvSpPr>
          <p:cNvPr id="17411" name="TextBox 3"/>
          <p:cNvSpPr txBox="1">
            <a:spLocks noChangeArrowheads="1"/>
          </p:cNvSpPr>
          <p:nvPr/>
        </p:nvSpPr>
        <p:spPr bwMode="auto">
          <a:xfrm>
            <a:off x="5594350" y="1698625"/>
            <a:ext cx="3328988" cy="2586038"/>
          </a:xfrm>
          <a:prstGeom prst="rect">
            <a:avLst/>
          </a:prstGeom>
          <a:noFill/>
          <a:ln w="9525">
            <a:noFill/>
            <a:miter lim="800000"/>
            <a:headEnd/>
            <a:tailEnd/>
          </a:ln>
        </p:spPr>
        <p:txBody>
          <a:bodyPr lIns="91431" tIns="45716" rIns="91431" bIns="45716">
            <a:spAutoFit/>
          </a:bodyPr>
          <a:lstStyle/>
          <a:p>
            <a:r>
              <a:rPr lang="en-US" altLang="en-US"/>
              <a:t>1956</a:t>
            </a:r>
          </a:p>
          <a:p>
            <a:r>
              <a:rPr lang="en-US" altLang="en-US"/>
              <a:t>IBM RAMDAC computer included the IBM Model 350 disk storage system</a:t>
            </a:r>
          </a:p>
          <a:p>
            <a:endParaRPr lang="en-US" altLang="en-US"/>
          </a:p>
          <a:p>
            <a:r>
              <a:rPr lang="en-US" altLang="en-US"/>
              <a:t>5M (7 bit) characters</a:t>
            </a:r>
          </a:p>
          <a:p>
            <a:r>
              <a:rPr lang="en-US" altLang="en-US"/>
              <a:t>50 x 24</a:t>
            </a:r>
            <a:r>
              <a:rPr lang="ja-JP" altLang="en-US"/>
              <a:t>”</a:t>
            </a:r>
            <a:r>
              <a:rPr lang="en-US" altLang="ja-JP"/>
              <a:t> platters</a:t>
            </a:r>
          </a:p>
          <a:p>
            <a:r>
              <a:rPr lang="en-US" altLang="en-US"/>
              <a:t>Access time = &lt; 1 second</a:t>
            </a:r>
          </a:p>
          <a:p>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30288" y="179388"/>
            <a:ext cx="7656512" cy="576262"/>
          </a:xfrm>
        </p:spPr>
        <p:txBody>
          <a:bodyPr>
            <a:normAutofit fontScale="90000"/>
          </a:bodyPr>
          <a:lstStyle/>
          <a:p>
            <a:pPr eaLnBrk="1" hangingPunct="1"/>
            <a:r>
              <a:rPr lang="en-US" altLang="en-US"/>
              <a:t>General Graph Directory</a:t>
            </a:r>
            <a:endParaRPr lang="en-US" altLang="en-US" sz="2400"/>
          </a:p>
        </p:txBody>
      </p:sp>
      <p:pic>
        <p:nvPicPr>
          <p:cNvPr id="34819" name="Picture 6" descr="10"/>
          <p:cNvPicPr>
            <a:picLocks noChangeAspect="1" noChangeArrowheads="1"/>
          </p:cNvPicPr>
          <p:nvPr/>
        </p:nvPicPr>
        <p:blipFill>
          <a:blip r:embed="rId3"/>
          <a:srcRect/>
          <a:stretch>
            <a:fillRect/>
          </a:stretch>
        </p:blipFill>
        <p:spPr bwMode="auto">
          <a:xfrm>
            <a:off x="1435100" y="1331913"/>
            <a:ext cx="6616700" cy="3919537"/>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08063" y="179388"/>
            <a:ext cx="7707312" cy="576262"/>
          </a:xfrm>
        </p:spPr>
        <p:txBody>
          <a:bodyPr>
            <a:normAutofit fontScale="90000"/>
          </a:bodyPr>
          <a:lstStyle/>
          <a:p>
            <a:pPr eaLnBrk="1" hangingPunct="1"/>
            <a:r>
              <a:rPr lang="en-US" altLang="en-US"/>
              <a:t>General Graph Directory (Cont.)</a:t>
            </a:r>
          </a:p>
        </p:txBody>
      </p:sp>
      <p:sp>
        <p:nvSpPr>
          <p:cNvPr id="35843" name="Rectangle 3"/>
          <p:cNvSpPr>
            <a:spLocks noGrp="1" noChangeArrowheads="1"/>
          </p:cNvSpPr>
          <p:nvPr>
            <p:ph type="body" idx="1"/>
          </p:nvPr>
        </p:nvSpPr>
        <p:spPr>
          <a:xfrm>
            <a:off x="862013" y="1135063"/>
            <a:ext cx="6959600" cy="4530725"/>
          </a:xfrm>
        </p:spPr>
        <p:txBody>
          <a:bodyPr/>
          <a:lstStyle/>
          <a:p>
            <a:r>
              <a:rPr lang="en-US" altLang="en-US" dirty="0"/>
              <a:t>How do we guarantee no cycles?</a:t>
            </a:r>
          </a:p>
          <a:p>
            <a:pPr lvl="1"/>
            <a:r>
              <a:rPr lang="en-US" altLang="en-US" dirty="0"/>
              <a:t>Allow only links to file not subdirectories</a:t>
            </a:r>
          </a:p>
          <a:p>
            <a:pPr lvl="1"/>
            <a:r>
              <a:rPr lang="en-US" altLang="en-US" b="1" dirty="0">
                <a:solidFill>
                  <a:srgbClr val="3366FF"/>
                </a:solidFill>
              </a:rPr>
              <a:t>Garbage collection</a:t>
            </a:r>
          </a:p>
          <a:p>
            <a:pPr lvl="1"/>
            <a:r>
              <a:rPr lang="en-US" altLang="en-US" dirty="0"/>
              <a:t>Every time a new link is added, use a cycle detection algorithm to determine whether it is OK</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68375" y="136525"/>
            <a:ext cx="7718425" cy="576263"/>
          </a:xfrm>
        </p:spPr>
        <p:txBody>
          <a:bodyPr>
            <a:normAutofit fontScale="90000"/>
          </a:bodyPr>
          <a:lstStyle/>
          <a:p>
            <a:pPr eaLnBrk="1" hangingPunct="1"/>
            <a:r>
              <a:rPr lang="en-US" altLang="en-US"/>
              <a:t>File System Mounting</a:t>
            </a:r>
          </a:p>
        </p:txBody>
      </p:sp>
      <p:sp>
        <p:nvSpPr>
          <p:cNvPr id="36867" name="Rectangle 3"/>
          <p:cNvSpPr>
            <a:spLocks noGrp="1" noChangeArrowheads="1"/>
          </p:cNvSpPr>
          <p:nvPr>
            <p:ph type="body" idx="1"/>
          </p:nvPr>
        </p:nvSpPr>
        <p:spPr>
          <a:xfrm>
            <a:off x="849313" y="1120775"/>
            <a:ext cx="6821487" cy="3067050"/>
          </a:xfrm>
        </p:spPr>
        <p:txBody>
          <a:bodyPr/>
          <a:lstStyle/>
          <a:p>
            <a:r>
              <a:rPr lang="en-US" altLang="en-US" dirty="0"/>
              <a:t>A file system must be </a:t>
            </a:r>
            <a:r>
              <a:rPr lang="en-US" altLang="en-US" b="1" dirty="0">
                <a:solidFill>
                  <a:srgbClr val="3366FF"/>
                </a:solidFill>
              </a:rPr>
              <a:t>mounted</a:t>
            </a:r>
            <a:r>
              <a:rPr lang="en-US" altLang="en-US" dirty="0"/>
              <a:t> before it can be accessed</a:t>
            </a:r>
            <a:endParaRPr lang="en-US" altLang="en-US" b="1" dirty="0">
              <a:solidFill>
                <a:srgbClr val="3366FF"/>
              </a:solidFill>
            </a:endParaRPr>
          </a:p>
          <a:p>
            <a:r>
              <a:rPr lang="en-US" altLang="en-US" dirty="0"/>
              <a:t>A </a:t>
            </a:r>
            <a:r>
              <a:rPr lang="en-US" altLang="en-US" dirty="0" err="1"/>
              <a:t>unmounted</a:t>
            </a:r>
            <a:r>
              <a:rPr lang="en-US" altLang="en-US" dirty="0"/>
              <a:t> file system is mounted at a </a:t>
            </a:r>
            <a:r>
              <a:rPr lang="en-US" altLang="en-US" b="1" dirty="0">
                <a:solidFill>
                  <a:srgbClr val="3366FF"/>
                </a:solidFill>
              </a:rPr>
              <a:t>mount point</a:t>
            </a:r>
          </a:p>
        </p:txBody>
      </p:sp>
      <p:pic>
        <p:nvPicPr>
          <p:cNvPr id="36868" name="Picture 1" descr="11_14.pdf"/>
          <p:cNvPicPr>
            <a:picLocks noChangeAspect="1"/>
          </p:cNvPicPr>
          <p:nvPr/>
        </p:nvPicPr>
        <p:blipFill>
          <a:blip r:embed="rId3"/>
          <a:srcRect/>
          <a:stretch>
            <a:fillRect/>
          </a:stretch>
        </p:blipFill>
        <p:spPr bwMode="auto">
          <a:xfrm>
            <a:off x="1589088" y="3206750"/>
            <a:ext cx="5910262" cy="342265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a:t>Mount Point</a:t>
            </a:r>
            <a:endParaRPr lang="en-US" altLang="en-US" sz="2400"/>
          </a:p>
        </p:txBody>
      </p:sp>
      <p:pic>
        <p:nvPicPr>
          <p:cNvPr id="37891" name="Picture 5"/>
          <p:cNvPicPr>
            <a:picLocks noChangeAspect="1" noChangeArrowheads="1"/>
          </p:cNvPicPr>
          <p:nvPr/>
        </p:nvPicPr>
        <p:blipFill>
          <a:blip r:embed="rId3"/>
          <a:srcRect/>
          <a:stretch>
            <a:fillRect/>
          </a:stretch>
        </p:blipFill>
        <p:spPr bwMode="auto">
          <a:xfrm>
            <a:off x="3214688" y="1266825"/>
            <a:ext cx="2984500" cy="342265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36525"/>
            <a:ext cx="8229600" cy="576263"/>
          </a:xfrm>
        </p:spPr>
        <p:txBody>
          <a:bodyPr>
            <a:normAutofit fontScale="90000"/>
          </a:bodyPr>
          <a:lstStyle/>
          <a:p>
            <a:pPr eaLnBrk="1" hangingPunct="1"/>
            <a:r>
              <a:rPr lang="en-US" altLang="en-US"/>
              <a:t>File Sharing</a:t>
            </a:r>
          </a:p>
        </p:txBody>
      </p:sp>
      <p:sp>
        <p:nvSpPr>
          <p:cNvPr id="38915" name="Rectangle 3"/>
          <p:cNvSpPr>
            <a:spLocks noGrp="1" noChangeArrowheads="1"/>
          </p:cNvSpPr>
          <p:nvPr>
            <p:ph type="body" idx="1"/>
          </p:nvPr>
        </p:nvSpPr>
        <p:spPr>
          <a:xfrm>
            <a:off x="835025" y="1106488"/>
            <a:ext cx="7099300" cy="4530725"/>
          </a:xfrm>
        </p:spPr>
        <p:txBody>
          <a:bodyPr>
            <a:normAutofit fontScale="77500" lnSpcReduction="20000"/>
          </a:bodyPr>
          <a:lstStyle/>
          <a:p>
            <a:r>
              <a:rPr lang="en-US" altLang="en-US"/>
              <a:t>Sharing of files on multi-user systems is desirable</a:t>
            </a:r>
          </a:p>
          <a:p>
            <a:r>
              <a:rPr lang="en-US" altLang="en-US"/>
              <a:t>Sharing may be done through a </a:t>
            </a:r>
            <a:r>
              <a:rPr lang="en-US" altLang="en-US" b="1">
                <a:solidFill>
                  <a:srgbClr val="3366FF"/>
                </a:solidFill>
              </a:rPr>
              <a:t>protection</a:t>
            </a:r>
            <a:r>
              <a:rPr lang="en-US" altLang="en-US"/>
              <a:t> scheme</a:t>
            </a:r>
          </a:p>
          <a:p>
            <a:r>
              <a:rPr lang="en-US" altLang="en-US"/>
              <a:t>On distributed systems, files may be shared across a network</a:t>
            </a:r>
          </a:p>
          <a:p>
            <a:r>
              <a:rPr lang="en-US" altLang="en-US"/>
              <a:t>Network File System (NFS) is a common distributed file-sharing method</a:t>
            </a:r>
          </a:p>
          <a:p>
            <a:r>
              <a:rPr lang="en-US" altLang="en-US"/>
              <a:t>If multi-user system</a:t>
            </a:r>
          </a:p>
          <a:p>
            <a:pPr lvl="1"/>
            <a:r>
              <a:rPr lang="en-US" altLang="en-US" b="1">
                <a:solidFill>
                  <a:srgbClr val="3366FF"/>
                </a:solidFill>
              </a:rPr>
              <a:t>User IDs </a:t>
            </a:r>
            <a:r>
              <a:rPr lang="en-US" altLang="en-US"/>
              <a:t>identify users, allowing permissions and protections to be per-user</a:t>
            </a:r>
            <a:br>
              <a:rPr lang="en-US" altLang="en-US"/>
            </a:br>
            <a:r>
              <a:rPr lang="en-US" altLang="en-US" b="1">
                <a:solidFill>
                  <a:srgbClr val="3366FF"/>
                </a:solidFill>
              </a:rPr>
              <a:t>Group IDs </a:t>
            </a:r>
            <a:r>
              <a:rPr lang="en-US" altLang="en-US"/>
              <a:t>allow users to be in groups, permitting group access rights</a:t>
            </a:r>
          </a:p>
          <a:p>
            <a:pPr lvl="1"/>
            <a:r>
              <a:rPr lang="en-US" altLang="en-US"/>
              <a:t>Owner of a file / directory</a:t>
            </a:r>
          </a:p>
          <a:p>
            <a:pPr lvl="1"/>
            <a:r>
              <a:rPr lang="en-US" altLang="en-US"/>
              <a:t>Group of a file / directory</a:t>
            </a:r>
          </a:p>
          <a:p>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7388" y="207963"/>
            <a:ext cx="8531225" cy="576262"/>
          </a:xfrm>
        </p:spPr>
        <p:txBody>
          <a:bodyPr>
            <a:normAutofit fontScale="90000"/>
          </a:bodyPr>
          <a:lstStyle/>
          <a:p>
            <a:pPr eaLnBrk="1" hangingPunct="1"/>
            <a:r>
              <a:rPr lang="en-US" altLang="en-US"/>
              <a:t>File Sharing – Remote File Systems</a:t>
            </a:r>
          </a:p>
        </p:txBody>
      </p:sp>
      <p:sp>
        <p:nvSpPr>
          <p:cNvPr id="39939" name="Rectangle 3"/>
          <p:cNvSpPr>
            <a:spLocks noGrp="1" noChangeArrowheads="1"/>
          </p:cNvSpPr>
          <p:nvPr>
            <p:ph type="body" idx="1"/>
          </p:nvPr>
        </p:nvSpPr>
        <p:spPr>
          <a:xfrm>
            <a:off x="868363" y="1095375"/>
            <a:ext cx="7853362" cy="5275263"/>
          </a:xfrm>
        </p:spPr>
        <p:txBody>
          <a:bodyPr>
            <a:normAutofit fontScale="70000" lnSpcReduction="20000"/>
          </a:bodyPr>
          <a:lstStyle/>
          <a:p>
            <a:r>
              <a:rPr lang="en-US" altLang="en-US" dirty="0"/>
              <a:t>Uses networking to allow file system access between systems</a:t>
            </a:r>
          </a:p>
          <a:p>
            <a:pPr lvl="1"/>
            <a:r>
              <a:rPr lang="en-US" altLang="en-US" dirty="0"/>
              <a:t>Manually via programs like FTP</a:t>
            </a:r>
          </a:p>
          <a:p>
            <a:pPr lvl="1"/>
            <a:r>
              <a:rPr lang="en-US" altLang="en-US" dirty="0"/>
              <a:t>Automatically, seamlessly using </a:t>
            </a:r>
            <a:r>
              <a:rPr lang="en-US" altLang="en-US" b="1" dirty="0">
                <a:solidFill>
                  <a:srgbClr val="3366FF"/>
                </a:solidFill>
              </a:rPr>
              <a:t>distributed file systems</a:t>
            </a:r>
          </a:p>
          <a:p>
            <a:pPr lvl="1"/>
            <a:r>
              <a:rPr lang="en-US" altLang="en-US" dirty="0"/>
              <a:t>Semi automatically via the</a:t>
            </a:r>
            <a:r>
              <a:rPr lang="en-US" altLang="en-US" b="1" dirty="0">
                <a:solidFill>
                  <a:schemeClr val="tx2"/>
                </a:solidFill>
              </a:rPr>
              <a:t> </a:t>
            </a:r>
            <a:r>
              <a:rPr lang="en-US" altLang="en-US" b="1" dirty="0">
                <a:solidFill>
                  <a:srgbClr val="3366FF"/>
                </a:solidFill>
              </a:rPr>
              <a:t>world wide web</a:t>
            </a:r>
          </a:p>
          <a:p>
            <a:r>
              <a:rPr lang="en-US" altLang="en-US" b="1" dirty="0">
                <a:solidFill>
                  <a:srgbClr val="3366FF"/>
                </a:solidFill>
              </a:rPr>
              <a:t>Client-server </a:t>
            </a:r>
            <a:r>
              <a:rPr lang="en-US" altLang="en-US" dirty="0"/>
              <a:t>model allows clients to mount remote file systems from servers</a:t>
            </a:r>
          </a:p>
          <a:p>
            <a:pPr lvl="1"/>
            <a:r>
              <a:rPr lang="en-US" altLang="en-US" dirty="0"/>
              <a:t>Server can serve multiple clients</a:t>
            </a:r>
          </a:p>
          <a:p>
            <a:pPr lvl="1"/>
            <a:r>
              <a:rPr lang="en-US" altLang="en-US" dirty="0"/>
              <a:t>Client and user-on-client identification is insecure or complicated</a:t>
            </a:r>
          </a:p>
          <a:p>
            <a:pPr lvl="1"/>
            <a:r>
              <a:rPr lang="en-US" altLang="en-US" b="1" dirty="0">
                <a:solidFill>
                  <a:srgbClr val="3366FF"/>
                </a:solidFill>
              </a:rPr>
              <a:t>NFS</a:t>
            </a:r>
            <a:r>
              <a:rPr lang="en-US" altLang="en-US" dirty="0"/>
              <a:t> is standard UNIX client-server file sharing protocol</a:t>
            </a:r>
          </a:p>
          <a:p>
            <a:pPr lvl="1"/>
            <a:r>
              <a:rPr lang="en-US" altLang="en-US" b="1" dirty="0">
                <a:solidFill>
                  <a:srgbClr val="3366FF"/>
                </a:solidFill>
              </a:rPr>
              <a:t>CIFS</a:t>
            </a:r>
            <a:r>
              <a:rPr lang="en-US" altLang="en-US" dirty="0"/>
              <a:t> is standard Windows protocol</a:t>
            </a:r>
          </a:p>
          <a:p>
            <a:pPr lvl="1"/>
            <a:r>
              <a:rPr lang="en-US" altLang="en-US" dirty="0"/>
              <a:t>Standard operating system file calls are translated into remote calls</a:t>
            </a:r>
          </a:p>
          <a:p>
            <a:r>
              <a:rPr lang="en-US" altLang="en-US" dirty="0"/>
              <a:t>Distributed Information Systems </a:t>
            </a:r>
            <a:r>
              <a:rPr lang="en-US" altLang="en-US" b="1" dirty="0"/>
              <a:t>(</a:t>
            </a:r>
            <a:r>
              <a:rPr lang="en-US" altLang="en-US" b="1" dirty="0">
                <a:solidFill>
                  <a:srgbClr val="3366FF"/>
                </a:solidFill>
              </a:rPr>
              <a:t>distributed naming services</a:t>
            </a:r>
            <a:r>
              <a:rPr lang="en-US" altLang="en-US" b="1" dirty="0"/>
              <a:t>)</a:t>
            </a:r>
            <a:r>
              <a:rPr lang="en-US" altLang="en-US" dirty="0"/>
              <a:t> such as LDAP, DNS, NIS, Active Directory implement unified access to information needed for remote computing</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12800" y="136525"/>
            <a:ext cx="7888288" cy="576263"/>
          </a:xfrm>
        </p:spPr>
        <p:txBody>
          <a:bodyPr>
            <a:normAutofit fontScale="90000"/>
          </a:bodyPr>
          <a:lstStyle/>
          <a:p>
            <a:pPr eaLnBrk="1" hangingPunct="1"/>
            <a:r>
              <a:rPr lang="en-US" altLang="en-US"/>
              <a:t>File Sharing – Failure Modes</a:t>
            </a:r>
          </a:p>
        </p:txBody>
      </p:sp>
      <p:sp>
        <p:nvSpPr>
          <p:cNvPr id="40963" name="Rectangle 3"/>
          <p:cNvSpPr>
            <a:spLocks noGrp="1" noChangeArrowheads="1"/>
          </p:cNvSpPr>
          <p:nvPr>
            <p:ph type="body" idx="1"/>
          </p:nvPr>
        </p:nvSpPr>
        <p:spPr>
          <a:xfrm>
            <a:off x="849313" y="1177925"/>
            <a:ext cx="6916737" cy="4429125"/>
          </a:xfrm>
        </p:spPr>
        <p:txBody>
          <a:bodyPr>
            <a:normAutofit fontScale="85000" lnSpcReduction="10000"/>
          </a:bodyPr>
          <a:lstStyle/>
          <a:p>
            <a:r>
              <a:rPr lang="en-US" altLang="en-US"/>
              <a:t>All file systems have failure modes</a:t>
            </a:r>
          </a:p>
          <a:p>
            <a:pPr lvl="1"/>
            <a:r>
              <a:rPr lang="en-US" altLang="en-US"/>
              <a:t>For example corruption of directory structures or other non-user data, called </a:t>
            </a:r>
            <a:r>
              <a:rPr lang="en-US" altLang="en-US" b="1">
                <a:solidFill>
                  <a:srgbClr val="3366FF"/>
                </a:solidFill>
              </a:rPr>
              <a:t>metadata</a:t>
            </a:r>
          </a:p>
          <a:p>
            <a:r>
              <a:rPr lang="en-US" altLang="en-US"/>
              <a:t>Remote file systems add new failure modes, due to network failure, server failure</a:t>
            </a:r>
          </a:p>
          <a:p>
            <a:r>
              <a:rPr lang="en-US" altLang="en-US"/>
              <a:t>Recovery from failure can involve </a:t>
            </a:r>
            <a:r>
              <a:rPr lang="en-US" altLang="en-US" b="1">
                <a:solidFill>
                  <a:srgbClr val="3366FF"/>
                </a:solidFill>
              </a:rPr>
              <a:t>state information </a:t>
            </a:r>
            <a:r>
              <a:rPr lang="en-US" altLang="en-US"/>
              <a:t>about status of each remote request</a:t>
            </a:r>
          </a:p>
          <a:p>
            <a:r>
              <a:rPr lang="en-US" altLang="en-US" b="1">
                <a:solidFill>
                  <a:srgbClr val="3366FF"/>
                </a:solidFill>
              </a:rPr>
              <a:t>Stateless</a:t>
            </a:r>
            <a:r>
              <a:rPr lang="en-US" altLang="en-US"/>
              <a:t> protocols such as NFS v3 include all information in each request, allowing easy recovery but less security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66788" y="187325"/>
            <a:ext cx="8501062" cy="576263"/>
          </a:xfrm>
        </p:spPr>
        <p:txBody>
          <a:bodyPr>
            <a:normAutofit fontScale="90000"/>
          </a:bodyPr>
          <a:lstStyle/>
          <a:p>
            <a:pPr eaLnBrk="1" hangingPunct="1"/>
            <a:r>
              <a:rPr lang="en-US" altLang="en-US"/>
              <a:t>File Sharing – Consistency Semantics</a:t>
            </a:r>
          </a:p>
        </p:txBody>
      </p:sp>
      <p:sp>
        <p:nvSpPr>
          <p:cNvPr id="41987" name="Rectangle 3"/>
          <p:cNvSpPr>
            <a:spLocks noGrp="1" noChangeArrowheads="1"/>
          </p:cNvSpPr>
          <p:nvPr>
            <p:ph type="body" idx="1"/>
          </p:nvPr>
        </p:nvSpPr>
        <p:spPr>
          <a:xfrm>
            <a:off x="849313" y="1109663"/>
            <a:ext cx="7296150" cy="5003800"/>
          </a:xfrm>
        </p:spPr>
        <p:txBody>
          <a:bodyPr>
            <a:normAutofit fontScale="85000" lnSpcReduction="20000"/>
          </a:bodyPr>
          <a:lstStyle/>
          <a:p>
            <a:r>
              <a:rPr lang="en-US" altLang="en-US" dirty="0"/>
              <a:t>Specify how multiple users are to access a shared file simultaneously</a:t>
            </a:r>
          </a:p>
          <a:p>
            <a:pPr lvl="1"/>
            <a:r>
              <a:rPr lang="en-US" altLang="en-US" dirty="0"/>
              <a:t>Similar to process synchronization algorithms</a:t>
            </a:r>
          </a:p>
          <a:p>
            <a:pPr lvl="2"/>
            <a:r>
              <a:rPr lang="en-US" altLang="en-US" dirty="0"/>
              <a:t>Tend to be less complex due to disk I/O and network latency (for remote file systems)</a:t>
            </a:r>
          </a:p>
          <a:p>
            <a:pPr lvl="1"/>
            <a:r>
              <a:rPr lang="en-US" altLang="en-US" dirty="0"/>
              <a:t>Andrew File System (AFS) implemented complex remote file sharing semantics</a:t>
            </a:r>
          </a:p>
          <a:p>
            <a:pPr lvl="1"/>
            <a:r>
              <a:rPr lang="en-US" altLang="en-US" dirty="0"/>
              <a:t>Unix file system (UFS) implements:</a:t>
            </a:r>
          </a:p>
          <a:p>
            <a:pPr lvl="2"/>
            <a:r>
              <a:rPr lang="en-US" altLang="en-US" dirty="0"/>
              <a:t>Writes to an open file visible immediately to other users of the same open file</a:t>
            </a:r>
          </a:p>
          <a:p>
            <a:pPr lvl="2"/>
            <a:r>
              <a:rPr lang="en-US" altLang="en-US" dirty="0"/>
              <a:t>Sharing file pointer to allow multiple users to read and write concurrently</a:t>
            </a:r>
          </a:p>
          <a:p>
            <a:pPr lvl="1"/>
            <a:r>
              <a:rPr lang="en-US" altLang="en-US" dirty="0"/>
              <a:t>AFS has session semantics</a:t>
            </a:r>
          </a:p>
          <a:p>
            <a:pPr lvl="2"/>
            <a:r>
              <a:rPr lang="en-US" altLang="en-US" dirty="0"/>
              <a:t>Writes only visible to sessions starting after the file is closed</a:t>
            </a:r>
          </a:p>
          <a:p>
            <a:pPr lvl="2"/>
            <a:endParaRPr lang="en-US" altLang="en-US" dirty="0"/>
          </a:p>
          <a:p>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165100"/>
            <a:ext cx="8229600" cy="576263"/>
          </a:xfrm>
        </p:spPr>
        <p:txBody>
          <a:bodyPr>
            <a:normAutofit fontScale="90000"/>
          </a:bodyPr>
          <a:lstStyle/>
          <a:p>
            <a:pPr eaLnBrk="1" hangingPunct="1"/>
            <a:r>
              <a:rPr lang="en-US" altLang="en-US"/>
              <a:t>Protection</a:t>
            </a:r>
          </a:p>
        </p:txBody>
      </p:sp>
      <p:sp>
        <p:nvSpPr>
          <p:cNvPr id="43011" name="Rectangle 3"/>
          <p:cNvSpPr>
            <a:spLocks noGrp="1" noChangeArrowheads="1"/>
          </p:cNvSpPr>
          <p:nvPr>
            <p:ph type="body" idx="1"/>
          </p:nvPr>
        </p:nvSpPr>
        <p:spPr>
          <a:xfrm>
            <a:off x="876300" y="1092200"/>
            <a:ext cx="7451725" cy="4530725"/>
          </a:xfrm>
        </p:spPr>
        <p:txBody>
          <a:bodyPr>
            <a:normAutofit fontScale="92500" lnSpcReduction="10000"/>
          </a:bodyPr>
          <a:lstStyle/>
          <a:p>
            <a:r>
              <a:rPr lang="en-US" altLang="en-US"/>
              <a:t>File owner/creator should be able to control:</a:t>
            </a:r>
          </a:p>
          <a:p>
            <a:pPr lvl="1"/>
            <a:r>
              <a:rPr lang="en-US" altLang="en-US"/>
              <a:t>what can be done</a:t>
            </a:r>
          </a:p>
          <a:p>
            <a:pPr lvl="1"/>
            <a:r>
              <a:rPr lang="en-US" altLang="en-US"/>
              <a:t>by whom</a:t>
            </a:r>
          </a:p>
          <a:p>
            <a:r>
              <a:rPr lang="en-US" altLang="en-US"/>
              <a:t>Types of access</a:t>
            </a:r>
          </a:p>
          <a:p>
            <a:pPr lvl="1"/>
            <a:r>
              <a:rPr lang="en-US" altLang="en-US" b="1"/>
              <a:t>Read</a:t>
            </a:r>
          </a:p>
          <a:p>
            <a:pPr lvl="1"/>
            <a:r>
              <a:rPr lang="en-US" altLang="en-US" b="1"/>
              <a:t>Write</a:t>
            </a:r>
          </a:p>
          <a:p>
            <a:pPr lvl="1"/>
            <a:r>
              <a:rPr lang="en-US" altLang="en-US" b="1"/>
              <a:t>Execute</a:t>
            </a:r>
          </a:p>
          <a:p>
            <a:pPr lvl="1"/>
            <a:r>
              <a:rPr lang="en-US" altLang="en-US" b="1"/>
              <a:t>Append</a:t>
            </a:r>
          </a:p>
          <a:p>
            <a:pPr lvl="1"/>
            <a:r>
              <a:rPr lang="en-US" altLang="en-US" b="1"/>
              <a:t>Delete</a:t>
            </a:r>
          </a:p>
          <a:p>
            <a:pPr lvl="1"/>
            <a:r>
              <a:rPr lang="en-US" altLang="en-US" b="1"/>
              <a:t>List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85775" y="165100"/>
            <a:ext cx="8229600" cy="576263"/>
          </a:xfrm>
        </p:spPr>
        <p:txBody>
          <a:bodyPr>
            <a:normAutofit fontScale="90000"/>
          </a:bodyPr>
          <a:lstStyle/>
          <a:p>
            <a:pPr eaLnBrk="1" hangingPunct="1"/>
            <a:r>
              <a:rPr lang="en-US" altLang="en-US"/>
              <a:t>Access Lists and Groups</a:t>
            </a:r>
          </a:p>
        </p:txBody>
      </p:sp>
      <p:sp>
        <p:nvSpPr>
          <p:cNvPr id="44035" name="Rectangle 3"/>
          <p:cNvSpPr>
            <a:spLocks noGrp="1" noChangeArrowheads="1"/>
          </p:cNvSpPr>
          <p:nvPr>
            <p:ph type="body" idx="1"/>
          </p:nvPr>
        </p:nvSpPr>
        <p:spPr>
          <a:xfrm>
            <a:off x="876300" y="1092200"/>
            <a:ext cx="7342188" cy="3575050"/>
          </a:xfrm>
        </p:spPr>
        <p:txBody>
          <a:bodyPr>
            <a:normAutofit fontScale="85000" lnSpcReduction="10000"/>
          </a:bodyPr>
          <a:lstStyle/>
          <a:p>
            <a:pPr>
              <a:lnSpc>
                <a:spcPct val="90000"/>
              </a:lnSpc>
              <a:tabLst>
                <a:tab pos="1833563" algn="l"/>
                <a:tab pos="4459288" algn="l"/>
                <a:tab pos="5195888" algn="l"/>
                <a:tab pos="5888038" algn="l"/>
              </a:tabLst>
            </a:pPr>
            <a:r>
              <a:rPr lang="en-US" altLang="en-US"/>
              <a:t>Mode of access:  read, write, execute</a:t>
            </a:r>
          </a:p>
          <a:p>
            <a:pPr>
              <a:lnSpc>
                <a:spcPct val="90000"/>
              </a:lnSpc>
              <a:tabLst>
                <a:tab pos="1833563" algn="l"/>
                <a:tab pos="4459288" algn="l"/>
                <a:tab pos="5195888" algn="l"/>
                <a:tab pos="5888038" algn="l"/>
              </a:tabLst>
            </a:pPr>
            <a:r>
              <a:rPr lang="en-US" altLang="en-US"/>
              <a:t>Three classes of users on Unix / Linux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t>	</a:t>
            </a:r>
            <a:r>
              <a:rPr lang="en-US" altLang="en-US" sz="800"/>
              <a:t>	</a:t>
            </a:r>
            <a:r>
              <a:rPr lang="en-US" altLang="en-US" sz="1600"/>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t>		a) </a:t>
            </a:r>
            <a:r>
              <a:rPr lang="en-US" altLang="en-US" sz="1600" b="1"/>
              <a:t>owner access</a:t>
            </a:r>
            <a:r>
              <a:rPr lang="en-US" altLang="en-US" sz="1600"/>
              <a:t> 	7	</a:t>
            </a:r>
            <a:r>
              <a:rPr lang="en-US" altLang="en-US" sz="1600">
                <a:sym typeface="Symbol" pitchFamily="18" charset="2"/>
              </a:rPr>
              <a:t>	1 1 1</a:t>
            </a:r>
            <a:br>
              <a:rPr lang="en-US" altLang="en-US" sz="1600">
                <a:sym typeface="Symbol" pitchFamily="18" charset="2"/>
              </a:rPr>
            </a:br>
            <a:r>
              <a:rPr lang="en-US" altLang="en-US" sz="1600">
                <a:sym typeface="Symbol"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sym typeface="Symbol" pitchFamily="18" charset="2"/>
              </a:rPr>
              <a:t>		b) </a:t>
            </a:r>
            <a:r>
              <a:rPr lang="en-US" altLang="en-US" sz="1600" b="1">
                <a:sym typeface="Symbol" pitchFamily="18" charset="2"/>
              </a:rPr>
              <a:t>group access</a:t>
            </a:r>
            <a:r>
              <a:rPr lang="en-US" altLang="en-US" sz="1600">
                <a:sym typeface="Symbol" pitchFamily="18" charset="2"/>
              </a:rPr>
              <a:t> 	6	 	1 1 0</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sym typeface="Symbol"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sym typeface="Symbol" pitchFamily="18" charset="2"/>
              </a:rPr>
              <a:t>		c) </a:t>
            </a:r>
            <a:r>
              <a:rPr lang="en-US" altLang="en-US" sz="1600" b="1">
                <a:sym typeface="Symbol" pitchFamily="18" charset="2"/>
              </a:rPr>
              <a:t>public access</a:t>
            </a:r>
            <a:r>
              <a:rPr lang="en-US" altLang="en-US" sz="1600">
                <a:sym typeface="Symbol" pitchFamily="18" charset="2"/>
              </a:rPr>
              <a:t>	1	 	0 0 1</a:t>
            </a:r>
          </a:p>
          <a:p>
            <a:pPr>
              <a:lnSpc>
                <a:spcPct val="90000"/>
              </a:lnSpc>
              <a:tabLst>
                <a:tab pos="1833563" algn="l"/>
                <a:tab pos="4459288" algn="l"/>
                <a:tab pos="5195888" algn="l"/>
                <a:tab pos="5888038" algn="l"/>
              </a:tabLst>
            </a:pPr>
            <a:r>
              <a:rPr lang="en-US" altLang="en-US">
                <a:sym typeface="Symbol" pitchFamily="18" charset="2"/>
              </a:rPr>
              <a:t>Ask manager to create a group (unique name), say G, and add some users to the group.</a:t>
            </a:r>
          </a:p>
          <a:p>
            <a:pPr>
              <a:lnSpc>
                <a:spcPct val="90000"/>
              </a:lnSpc>
              <a:tabLst>
                <a:tab pos="1833563" algn="l"/>
                <a:tab pos="4459288" algn="l"/>
                <a:tab pos="5195888" algn="l"/>
                <a:tab pos="5888038" algn="l"/>
              </a:tabLst>
            </a:pPr>
            <a:r>
              <a:rPr lang="en-US" altLang="en-US">
                <a:sym typeface="Symbol" pitchFamily="18" charset="2"/>
              </a:rPr>
              <a:t>For a particular file (say </a:t>
            </a:r>
            <a:r>
              <a:rPr lang="en-US" altLang="en-US" i="1">
                <a:sym typeface="Symbol" pitchFamily="18" charset="2"/>
              </a:rPr>
              <a:t>game</a:t>
            </a:r>
            <a:r>
              <a:rPr lang="en-US" altLang="en-US">
                <a:sym typeface="Symbol" pitchFamily="18" charset="2"/>
              </a:rPr>
              <a:t>) or subdirectory, define an appropriate access.</a:t>
            </a:r>
          </a:p>
        </p:txBody>
      </p:sp>
      <p:sp>
        <p:nvSpPr>
          <p:cNvPr id="44036" name="Rectangle 13"/>
          <p:cNvSpPr>
            <a:spLocks noChangeArrowheads="1"/>
          </p:cNvSpPr>
          <p:nvPr/>
        </p:nvSpPr>
        <p:spPr bwMode="auto">
          <a:xfrm>
            <a:off x="798513" y="5643563"/>
            <a:ext cx="7029450" cy="808037"/>
          </a:xfrm>
          <a:prstGeom prst="rect">
            <a:avLst/>
          </a:prstGeom>
          <a:noFill/>
          <a:ln w="9525">
            <a:noFill/>
            <a:miter lim="800000"/>
            <a:headEnd/>
            <a:tailEnd/>
          </a:ln>
        </p:spPr>
        <p:txBody>
          <a:bodyPr/>
          <a:lstStyle/>
          <a:p>
            <a:pPr marL="342900" indent="-342900">
              <a:spcBef>
                <a:spcPct val="20000"/>
              </a:spcBef>
              <a:buClr>
                <a:schemeClr val="folHlink"/>
              </a:buClr>
              <a:buFont typeface="Monotype Sorts" pitchFamily="-84" charset="2"/>
              <a:buNone/>
              <a:tabLst>
                <a:tab pos="1833563" algn="l"/>
                <a:tab pos="4459288" algn="l"/>
                <a:tab pos="5195888" algn="l"/>
                <a:tab pos="5888038" algn="l"/>
              </a:tabLst>
            </a:pPr>
            <a:r>
              <a:rPr kumimoji="1" lang="en-US" altLang="en-US">
                <a:latin typeface="Arial" pitchFamily="34" charset="0"/>
                <a:sym typeface="Symbol" pitchFamily="18" charset="2"/>
              </a:rPr>
              <a:t>Attach a group to a file</a:t>
            </a:r>
            <a:br>
              <a:rPr kumimoji="1" lang="en-US" altLang="en-US">
                <a:latin typeface="Arial" pitchFamily="34" charset="0"/>
                <a:sym typeface="Symbol" pitchFamily="18" charset="2"/>
              </a:rPr>
            </a:br>
            <a:r>
              <a:rPr kumimoji="1" lang="en-US" altLang="en-US">
                <a:latin typeface="Arial" pitchFamily="34" charset="0"/>
                <a:sym typeface="Symbol" pitchFamily="18" charset="2"/>
              </a:rPr>
              <a:t>	         </a:t>
            </a:r>
            <a:r>
              <a:rPr kumimoji="1" lang="en-US" altLang="en-US" b="1">
                <a:latin typeface="Courier New" pitchFamily="49" charset="0"/>
                <a:cs typeface="Courier New" pitchFamily="49" charset="0"/>
                <a:sym typeface="Symbol" pitchFamily="18" charset="2"/>
              </a:rPr>
              <a:t>chgrp     G    game</a:t>
            </a:r>
          </a:p>
        </p:txBody>
      </p:sp>
      <p:pic>
        <p:nvPicPr>
          <p:cNvPr id="44037" name="Picture 1"/>
          <p:cNvPicPr>
            <a:picLocks noChangeAspect="1"/>
          </p:cNvPicPr>
          <p:nvPr/>
        </p:nvPicPr>
        <p:blipFill>
          <a:blip r:embed="rId3"/>
          <a:srcRect/>
          <a:stretch>
            <a:fillRect/>
          </a:stretch>
        </p:blipFill>
        <p:spPr bwMode="auto">
          <a:xfrm>
            <a:off x="3559175" y="4660900"/>
            <a:ext cx="2513013" cy="954088"/>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457200" y="195263"/>
            <a:ext cx="8229600" cy="576262"/>
          </a:xfrm>
        </p:spPr>
        <p:txBody>
          <a:bodyPr>
            <a:normAutofit fontScale="90000"/>
          </a:bodyPr>
          <a:lstStyle/>
          <a:p>
            <a:r>
              <a:rPr lang="en-US" altLang="en-US"/>
              <a:t>Solid-State Disks</a:t>
            </a:r>
          </a:p>
        </p:txBody>
      </p:sp>
      <p:sp>
        <p:nvSpPr>
          <p:cNvPr id="18434" name="Content Placeholder 2"/>
          <p:cNvSpPr>
            <a:spLocks noGrp="1"/>
          </p:cNvSpPr>
          <p:nvPr>
            <p:ph idx="1"/>
          </p:nvPr>
        </p:nvSpPr>
        <p:spPr>
          <a:xfrm>
            <a:off x="860425" y="1111250"/>
            <a:ext cx="7191375" cy="4530725"/>
          </a:xfrm>
        </p:spPr>
        <p:txBody>
          <a:bodyPr>
            <a:normAutofit fontScale="92500" lnSpcReduction="10000"/>
          </a:bodyPr>
          <a:lstStyle/>
          <a:p>
            <a:r>
              <a:rPr lang="en-US" altLang="en-US" dirty="0"/>
              <a:t>Nonvolatile memory used like a hard drive</a:t>
            </a:r>
          </a:p>
          <a:p>
            <a:pPr lvl="1"/>
            <a:r>
              <a:rPr lang="en-US" altLang="en-US" dirty="0"/>
              <a:t>Many technology variations</a:t>
            </a:r>
          </a:p>
          <a:p>
            <a:r>
              <a:rPr lang="en-US" altLang="en-US" dirty="0"/>
              <a:t>Can be more reliable than HDDs</a:t>
            </a:r>
          </a:p>
          <a:p>
            <a:r>
              <a:rPr lang="en-US" altLang="en-US" dirty="0"/>
              <a:t>More expensive per MB</a:t>
            </a:r>
          </a:p>
          <a:p>
            <a:r>
              <a:rPr lang="en-US" altLang="en-US" dirty="0"/>
              <a:t>Maybe have shorter life span </a:t>
            </a:r>
          </a:p>
          <a:p>
            <a:r>
              <a:rPr lang="en-US" altLang="en-US" dirty="0"/>
              <a:t>Less capacity</a:t>
            </a:r>
          </a:p>
          <a:p>
            <a:r>
              <a:rPr lang="en-US" altLang="en-US" dirty="0"/>
              <a:t>But much faster</a:t>
            </a:r>
          </a:p>
          <a:p>
            <a:r>
              <a:rPr lang="en-US" altLang="en-US" dirty="0"/>
              <a:t>No moving parts, so no seek time or rotational latency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277938" y="90488"/>
            <a:ext cx="7864475" cy="609600"/>
          </a:xfrm>
        </p:spPr>
        <p:txBody>
          <a:bodyPr/>
          <a:lstStyle/>
          <a:p>
            <a:pPr eaLnBrk="1" hangingPunct="1"/>
            <a:r>
              <a:rPr lang="en-US" altLang="en-US" sz="2800"/>
              <a:t>Windows 7 Access-Control List Management</a:t>
            </a:r>
          </a:p>
        </p:txBody>
      </p:sp>
      <p:pic>
        <p:nvPicPr>
          <p:cNvPr id="45059" name="Picture 2" descr="11_16.pdf"/>
          <p:cNvPicPr>
            <a:picLocks noChangeAspect="1"/>
          </p:cNvPicPr>
          <p:nvPr/>
        </p:nvPicPr>
        <p:blipFill>
          <a:blip r:embed="rId3"/>
          <a:srcRect/>
          <a:stretch>
            <a:fillRect/>
          </a:stretch>
        </p:blipFill>
        <p:spPr bwMode="auto">
          <a:xfrm>
            <a:off x="2841625" y="1120775"/>
            <a:ext cx="3533775" cy="48641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949325" y="150813"/>
            <a:ext cx="7737475" cy="576262"/>
          </a:xfrm>
        </p:spPr>
        <p:txBody>
          <a:bodyPr>
            <a:normAutofit fontScale="90000"/>
          </a:bodyPr>
          <a:lstStyle/>
          <a:p>
            <a:pPr eaLnBrk="1" hangingPunct="1"/>
            <a:r>
              <a:rPr lang="en-US" altLang="en-US"/>
              <a:t>A Sample UNIX Directory Listing</a:t>
            </a:r>
          </a:p>
        </p:txBody>
      </p:sp>
      <p:pic>
        <p:nvPicPr>
          <p:cNvPr id="46083" name="Picture 4"/>
          <p:cNvPicPr>
            <a:picLocks noGrp="1" noChangeAspect="1" noChangeArrowheads="1"/>
          </p:cNvPicPr>
          <p:nvPr>
            <p:ph type="body" idx="1"/>
          </p:nvPr>
        </p:nvPicPr>
        <p:blipFill>
          <a:blip r:embed="rId3"/>
          <a:srcRect l="722" t="27065" r="722" b="27065"/>
          <a:stretch>
            <a:fillRect/>
          </a:stretch>
        </p:blipFill>
        <p:spPr>
          <a:xfrm>
            <a:off x="1519238" y="1208088"/>
            <a:ext cx="6629400" cy="3030537"/>
          </a:xfr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3925" y="198438"/>
            <a:ext cx="7762875" cy="576262"/>
          </a:xfrm>
        </p:spPr>
        <p:txBody>
          <a:bodyPr>
            <a:normAutofit fontScale="90000"/>
          </a:bodyPr>
          <a:lstStyle/>
          <a:p>
            <a:pPr eaLnBrk="1" hangingPunct="1"/>
            <a:r>
              <a:rPr lang="en-US" altLang="en-US"/>
              <a:t>File-System Structure</a:t>
            </a:r>
          </a:p>
        </p:txBody>
      </p:sp>
      <p:sp>
        <p:nvSpPr>
          <p:cNvPr id="6147" name="Rectangle 3"/>
          <p:cNvSpPr>
            <a:spLocks noGrp="1" noChangeArrowheads="1"/>
          </p:cNvSpPr>
          <p:nvPr>
            <p:ph type="body" idx="1"/>
          </p:nvPr>
        </p:nvSpPr>
        <p:spPr>
          <a:xfrm>
            <a:off x="854075" y="1108075"/>
            <a:ext cx="7312025" cy="4530725"/>
          </a:xfrm>
        </p:spPr>
        <p:txBody>
          <a:bodyPr>
            <a:normAutofit fontScale="70000" lnSpcReduction="20000"/>
          </a:bodyPr>
          <a:lstStyle/>
          <a:p>
            <a:r>
              <a:rPr lang="en-US" altLang="en-US"/>
              <a:t>File structure</a:t>
            </a:r>
          </a:p>
          <a:p>
            <a:pPr lvl="1"/>
            <a:r>
              <a:rPr lang="en-US" altLang="en-US"/>
              <a:t>Logical storage unit</a:t>
            </a:r>
          </a:p>
          <a:p>
            <a:pPr lvl="1"/>
            <a:r>
              <a:rPr lang="en-US" altLang="en-US"/>
              <a:t>Collection of related information</a:t>
            </a:r>
            <a:endParaRPr lang="en-US" altLang="en-US" sz="800"/>
          </a:p>
          <a:p>
            <a:r>
              <a:rPr lang="en-US" altLang="en-US" b="1">
                <a:solidFill>
                  <a:srgbClr val="3366FF"/>
                </a:solidFill>
              </a:rPr>
              <a:t>File system</a:t>
            </a:r>
            <a:r>
              <a:rPr lang="en-US" altLang="en-US">
                <a:solidFill>
                  <a:srgbClr val="3366FF"/>
                </a:solidFill>
              </a:rPr>
              <a:t> </a:t>
            </a:r>
            <a:r>
              <a:rPr lang="en-US" altLang="en-US"/>
              <a:t>resides on secondary storage (disks)</a:t>
            </a:r>
          </a:p>
          <a:p>
            <a:pPr lvl="1"/>
            <a:r>
              <a:rPr lang="en-US" altLang="en-US"/>
              <a:t>Provided user interface to storage, mapping logical to physical</a:t>
            </a:r>
          </a:p>
          <a:p>
            <a:pPr lvl="1"/>
            <a:r>
              <a:rPr lang="en-US" altLang="en-US"/>
              <a:t>Provides efficient and convenient access to disk by allowing data to be stored, located retrieved easily</a:t>
            </a:r>
          </a:p>
          <a:p>
            <a:r>
              <a:rPr lang="en-US" altLang="en-US"/>
              <a:t>Disk provides in-place rewrite and random access</a:t>
            </a:r>
          </a:p>
          <a:p>
            <a:pPr lvl="1"/>
            <a:r>
              <a:rPr lang="en-US" altLang="en-US"/>
              <a:t>I/O transfers performed in </a:t>
            </a:r>
            <a:r>
              <a:rPr lang="en-US" altLang="en-US" b="1">
                <a:solidFill>
                  <a:srgbClr val="3366FF"/>
                </a:solidFill>
              </a:rPr>
              <a:t>blocks</a:t>
            </a:r>
            <a:r>
              <a:rPr lang="en-US" altLang="en-US"/>
              <a:t> of </a:t>
            </a:r>
            <a:r>
              <a:rPr lang="en-US" altLang="en-US" b="1">
                <a:solidFill>
                  <a:srgbClr val="3366FF"/>
                </a:solidFill>
              </a:rPr>
              <a:t>sectors</a:t>
            </a:r>
            <a:r>
              <a:rPr lang="en-US" altLang="en-US"/>
              <a:t> (usually 512 bytes)</a:t>
            </a:r>
            <a:endParaRPr lang="en-US" altLang="en-US" sz="800"/>
          </a:p>
          <a:p>
            <a:r>
              <a:rPr lang="en-US" altLang="en-US" b="1">
                <a:solidFill>
                  <a:srgbClr val="3366FF"/>
                </a:solidFill>
              </a:rPr>
              <a:t>File control block</a:t>
            </a:r>
            <a:r>
              <a:rPr lang="en-US" altLang="en-US">
                <a:solidFill>
                  <a:srgbClr val="3366FF"/>
                </a:solidFill>
              </a:rPr>
              <a:t> </a:t>
            </a:r>
            <a:r>
              <a:rPr lang="en-US" altLang="en-US"/>
              <a:t>– storage structure consisting of information about a file</a:t>
            </a:r>
            <a:endParaRPr lang="en-US" altLang="en-US" sz="800"/>
          </a:p>
          <a:p>
            <a:r>
              <a:rPr lang="en-US" altLang="en-US" b="1">
                <a:solidFill>
                  <a:srgbClr val="3366FF"/>
                </a:solidFill>
              </a:rPr>
              <a:t>Device driver</a:t>
            </a:r>
            <a:r>
              <a:rPr lang="en-US" altLang="en-US">
                <a:solidFill>
                  <a:srgbClr val="3366FF"/>
                </a:solidFill>
              </a:rPr>
              <a:t> </a:t>
            </a:r>
            <a:r>
              <a:rPr lang="en-US" altLang="en-US"/>
              <a:t>controls the physical device </a:t>
            </a:r>
          </a:p>
          <a:p>
            <a:r>
              <a:rPr lang="en-US" altLang="en-US"/>
              <a:t>File system organized into layers</a:t>
            </a:r>
          </a:p>
          <a:p>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Layered File System</a:t>
            </a:r>
          </a:p>
        </p:txBody>
      </p:sp>
      <p:pic>
        <p:nvPicPr>
          <p:cNvPr id="7171" name="Picture 5"/>
          <p:cNvPicPr>
            <a:picLocks noChangeAspect="1" noChangeArrowheads="1"/>
          </p:cNvPicPr>
          <p:nvPr/>
        </p:nvPicPr>
        <p:blipFill>
          <a:blip r:embed="rId3"/>
          <a:srcRect/>
          <a:stretch>
            <a:fillRect/>
          </a:stretch>
        </p:blipFill>
        <p:spPr bwMode="auto">
          <a:xfrm>
            <a:off x="3252788" y="1203325"/>
            <a:ext cx="2476500" cy="457835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198438"/>
            <a:ext cx="8229600" cy="576262"/>
          </a:xfrm>
        </p:spPr>
        <p:txBody>
          <a:bodyPr>
            <a:normAutofit fontScale="90000"/>
          </a:bodyPr>
          <a:lstStyle/>
          <a:p>
            <a:r>
              <a:rPr lang="en-US" altLang="en-US"/>
              <a:t>File System Layers</a:t>
            </a:r>
          </a:p>
        </p:txBody>
      </p:sp>
      <p:sp>
        <p:nvSpPr>
          <p:cNvPr id="8195" name="Content Placeholder 2"/>
          <p:cNvSpPr>
            <a:spLocks noGrp="1"/>
          </p:cNvSpPr>
          <p:nvPr>
            <p:ph idx="1"/>
          </p:nvPr>
        </p:nvSpPr>
        <p:spPr>
          <a:xfrm>
            <a:off x="838200" y="1108075"/>
            <a:ext cx="7470775" cy="4803775"/>
          </a:xfrm>
        </p:spPr>
        <p:txBody>
          <a:bodyPr>
            <a:normAutofit fontScale="70000" lnSpcReduction="20000"/>
          </a:bodyPr>
          <a:lstStyle/>
          <a:p>
            <a:pPr>
              <a:defRPr/>
            </a:pPr>
            <a:r>
              <a:rPr lang="en-US" altLang="en-US" b="1" dirty="0">
                <a:solidFill>
                  <a:srgbClr val="3366FF"/>
                </a:solidFill>
              </a:rPr>
              <a:t>Device drivers </a:t>
            </a:r>
            <a:r>
              <a:rPr lang="en-US" altLang="en-US" dirty="0"/>
              <a:t>manage I/O devices at the I/O control layer</a:t>
            </a:r>
          </a:p>
          <a:p>
            <a:pPr lvl="1">
              <a:defRPr/>
            </a:pPr>
            <a:r>
              <a:rPr lang="en-US" altLang="en-US" dirty="0"/>
              <a:t>Given commands like </a:t>
            </a:r>
            <a:r>
              <a:rPr lang="ja-JP" altLang="en-US" dirty="0"/>
              <a:t>“</a:t>
            </a:r>
            <a:r>
              <a:rPr lang="en-US" altLang="ja-JP" dirty="0"/>
              <a:t>read drive1, cylinder 72, track 2, sector 10, into memory location 1060</a:t>
            </a:r>
            <a:r>
              <a:rPr lang="ja-JP" altLang="en-US" dirty="0"/>
              <a:t>”</a:t>
            </a:r>
            <a:r>
              <a:rPr lang="en-US" altLang="ja-JP" dirty="0"/>
              <a:t> outputs low-level hardware specific commands to hardware controller</a:t>
            </a:r>
            <a:endParaRPr lang="en-US" altLang="ja-JP" b="1" dirty="0">
              <a:solidFill>
                <a:srgbClr val="3366FF"/>
              </a:solidFill>
            </a:endParaRPr>
          </a:p>
          <a:p>
            <a:pPr>
              <a:defRPr/>
            </a:pPr>
            <a:r>
              <a:rPr lang="en-US" altLang="en-US" b="1" dirty="0">
                <a:solidFill>
                  <a:srgbClr val="3366FF"/>
                </a:solidFill>
              </a:rPr>
              <a:t>Basic file system </a:t>
            </a:r>
            <a:r>
              <a:rPr lang="en-US" altLang="en-US" dirty="0"/>
              <a:t>given command like </a:t>
            </a:r>
            <a:r>
              <a:rPr lang="ja-JP" altLang="en-US" dirty="0"/>
              <a:t>“</a:t>
            </a:r>
            <a:r>
              <a:rPr lang="en-US" altLang="ja-JP" dirty="0"/>
              <a:t>retrieve block 123</a:t>
            </a:r>
            <a:r>
              <a:rPr lang="ja-JP" altLang="en-US" dirty="0"/>
              <a:t>”</a:t>
            </a:r>
            <a:r>
              <a:rPr lang="en-US" altLang="ja-JP" dirty="0"/>
              <a:t> translates to device driver</a:t>
            </a:r>
          </a:p>
          <a:p>
            <a:pPr>
              <a:defRPr/>
            </a:pPr>
            <a:r>
              <a:rPr lang="en-US" altLang="en-US" dirty="0"/>
              <a:t>Also manages memory buffers and caches (allocation, freeing, replacement) </a:t>
            </a:r>
          </a:p>
          <a:p>
            <a:pPr lvl="1">
              <a:defRPr/>
            </a:pPr>
            <a:r>
              <a:rPr lang="en-US" altLang="en-US" dirty="0"/>
              <a:t>Buffers hold data in transit</a:t>
            </a:r>
          </a:p>
          <a:p>
            <a:pPr lvl="1">
              <a:defRPr/>
            </a:pPr>
            <a:r>
              <a:rPr lang="en-US" altLang="en-US" dirty="0"/>
              <a:t>Caches hold frequently used data</a:t>
            </a:r>
            <a:endParaRPr lang="en-US" altLang="ja-JP" b="1" dirty="0">
              <a:solidFill>
                <a:srgbClr val="3366FF"/>
              </a:solidFill>
            </a:endParaRPr>
          </a:p>
          <a:p>
            <a:pPr>
              <a:defRPr/>
            </a:pPr>
            <a:r>
              <a:rPr lang="en-US" altLang="en-US" b="1" dirty="0">
                <a:solidFill>
                  <a:srgbClr val="3366FF"/>
                </a:solidFill>
              </a:rPr>
              <a:t>File organization module </a:t>
            </a:r>
            <a:r>
              <a:rPr lang="en-US" altLang="en-US" dirty="0"/>
              <a:t>understands files, logical address, and physical blocks</a:t>
            </a:r>
          </a:p>
          <a:p>
            <a:pPr marL="341313" lvl="1" indent="-341313">
              <a:buClr>
                <a:srgbClr val="993300"/>
              </a:buClr>
              <a:buSzPct val="90000"/>
              <a:buFont typeface="Monotype Sorts" pitchFamily="-84" charset="2"/>
              <a:buChar char="n"/>
              <a:defRPr/>
            </a:pPr>
            <a:r>
              <a:rPr lang="en-US" altLang="en-US" dirty="0"/>
              <a:t>Translates logical block # to physical block #</a:t>
            </a:r>
          </a:p>
          <a:p>
            <a:pPr marL="341313" lvl="1" indent="-341313">
              <a:buClr>
                <a:srgbClr val="993300"/>
              </a:buClr>
              <a:buSzPct val="90000"/>
              <a:buFont typeface="Monotype Sorts" pitchFamily="-84" charset="2"/>
              <a:buChar char="n"/>
              <a:defRPr/>
            </a:pPr>
            <a:r>
              <a:rPr lang="en-US" altLang="en-US" dirty="0"/>
              <a:t>Manages free space, disk allocation</a:t>
            </a:r>
          </a:p>
          <a:p>
            <a:pPr marL="1027113" lvl="3" indent="-341313">
              <a:buClr>
                <a:srgbClr val="993300"/>
              </a:buClr>
              <a:buSzPct val="90000"/>
              <a:buFont typeface="Monotype Sorts" pitchFamily="-84" charset="2"/>
              <a:buChar char="n"/>
              <a:defRPr/>
            </a:pPr>
            <a:endParaRPr lang="en-US" altLang="en-US" dirty="0"/>
          </a:p>
          <a:p>
            <a:pPr lvl="1">
              <a:buClr>
                <a:srgbClr val="993300"/>
              </a:buClr>
              <a:buSzPct val="90000"/>
              <a:buFont typeface="Monotype Sorts" pitchFamily="-84" charset="2"/>
              <a:buChar char="n"/>
              <a:defRPr/>
            </a:pPr>
            <a:endParaRPr lang="en-US" altLang="en-US" dirty="0"/>
          </a:p>
          <a:p>
            <a:pPr marL="1027113" lvl="3" indent="-341313">
              <a:buClr>
                <a:srgbClr val="993300"/>
              </a:buClr>
              <a:buSzPct val="90000"/>
              <a:buFont typeface="Monotype Sorts" pitchFamily="-84" charset="2"/>
              <a:buChar char="n"/>
              <a:defRPr/>
            </a:pPr>
            <a:endParaRPr lang="en-US" altLang="en-US" dirty="0"/>
          </a:p>
          <a:p>
            <a:pPr>
              <a:buNone/>
              <a:defRPr/>
            </a:pPr>
            <a:endParaRPr lang="en-US"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82563"/>
            <a:ext cx="8229600" cy="576262"/>
          </a:xfrm>
        </p:spPr>
        <p:txBody>
          <a:bodyPr>
            <a:normAutofit fontScale="90000"/>
          </a:bodyPr>
          <a:lstStyle/>
          <a:p>
            <a:r>
              <a:rPr lang="en-US" altLang="en-US"/>
              <a:t>File System Layers (Cont.)</a:t>
            </a:r>
          </a:p>
        </p:txBody>
      </p:sp>
      <p:sp>
        <p:nvSpPr>
          <p:cNvPr id="9219" name="Content Placeholder 2"/>
          <p:cNvSpPr>
            <a:spLocks noGrp="1"/>
          </p:cNvSpPr>
          <p:nvPr>
            <p:ph idx="1"/>
          </p:nvPr>
        </p:nvSpPr>
        <p:spPr>
          <a:xfrm>
            <a:off x="854075" y="1122363"/>
            <a:ext cx="7029450" cy="5214937"/>
          </a:xfrm>
        </p:spPr>
        <p:txBody>
          <a:bodyPr>
            <a:normAutofit fontScale="77500" lnSpcReduction="20000"/>
          </a:bodyPr>
          <a:lstStyle/>
          <a:p>
            <a:r>
              <a:rPr lang="en-US" altLang="en-US" b="1" dirty="0">
                <a:solidFill>
                  <a:srgbClr val="3366FF"/>
                </a:solidFill>
              </a:rPr>
              <a:t>Logical file system </a:t>
            </a:r>
            <a:r>
              <a:rPr lang="en-US" altLang="en-US" dirty="0"/>
              <a:t>manages metadata information</a:t>
            </a:r>
          </a:p>
          <a:p>
            <a:pPr lvl="1"/>
            <a:r>
              <a:rPr lang="en-US" altLang="en-US" dirty="0"/>
              <a:t>Translates file name into file number, file handle, location by maintaining file control blocks (</a:t>
            </a:r>
            <a:r>
              <a:rPr lang="en-US" altLang="en-US" b="1" dirty="0" err="1">
                <a:solidFill>
                  <a:srgbClr val="3366FF"/>
                </a:solidFill>
              </a:rPr>
              <a:t>inodes</a:t>
            </a:r>
            <a:r>
              <a:rPr lang="en-US" altLang="en-US" dirty="0"/>
              <a:t> in UNIX)</a:t>
            </a:r>
          </a:p>
          <a:p>
            <a:pPr lvl="1"/>
            <a:r>
              <a:rPr lang="en-US" altLang="en-US" dirty="0"/>
              <a:t>Directory management</a:t>
            </a:r>
          </a:p>
          <a:p>
            <a:pPr lvl="1"/>
            <a:r>
              <a:rPr lang="en-US" altLang="en-US" dirty="0"/>
              <a:t>Protection</a:t>
            </a:r>
          </a:p>
          <a:p>
            <a:r>
              <a:rPr lang="en-US" altLang="en-US" dirty="0"/>
              <a:t>Layering useful for reducing complexity and redundancy, but adds overhead and can decrease performance</a:t>
            </a:r>
          </a:p>
          <a:p>
            <a:r>
              <a:rPr lang="en-US" altLang="en-US" dirty="0"/>
              <a:t>Translates file name into file number, file handle, location by maintaining file control blocks (</a:t>
            </a:r>
            <a:r>
              <a:rPr lang="en-US" altLang="en-US" b="1" dirty="0" err="1">
                <a:solidFill>
                  <a:srgbClr val="3366FF"/>
                </a:solidFill>
              </a:rPr>
              <a:t>inodes</a:t>
            </a:r>
            <a:r>
              <a:rPr lang="en-US" altLang="en-US" dirty="0"/>
              <a:t> in UNIX)</a:t>
            </a:r>
          </a:p>
          <a:p>
            <a:pPr lvl="1"/>
            <a:r>
              <a:rPr lang="en-US" altLang="en-US" dirty="0"/>
              <a:t>Logical layers can be implemented by any coding method according to OS designer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182563"/>
            <a:ext cx="8229600" cy="576262"/>
          </a:xfrm>
        </p:spPr>
        <p:txBody>
          <a:bodyPr>
            <a:normAutofit fontScale="90000"/>
          </a:bodyPr>
          <a:lstStyle/>
          <a:p>
            <a:r>
              <a:rPr lang="en-US" altLang="en-US"/>
              <a:t>File System Layers (Cont.)</a:t>
            </a:r>
          </a:p>
        </p:txBody>
      </p:sp>
      <p:sp>
        <p:nvSpPr>
          <p:cNvPr id="10243" name="Content Placeholder 2"/>
          <p:cNvSpPr>
            <a:spLocks noGrp="1"/>
          </p:cNvSpPr>
          <p:nvPr>
            <p:ph idx="1"/>
          </p:nvPr>
        </p:nvSpPr>
        <p:spPr>
          <a:xfrm>
            <a:off x="838200" y="1060450"/>
            <a:ext cx="6870700" cy="5214938"/>
          </a:xfrm>
        </p:spPr>
        <p:txBody>
          <a:bodyPr/>
          <a:lstStyle/>
          <a:p>
            <a:pPr>
              <a:defRPr/>
            </a:pPr>
            <a:r>
              <a:rPr lang="en-US" altLang="en-US" dirty="0"/>
              <a:t>Many file systems, sometimes many within an operating system</a:t>
            </a:r>
          </a:p>
          <a:p>
            <a:pPr lvl="1">
              <a:defRPr/>
            </a:pPr>
            <a:r>
              <a:rPr lang="en-US" altLang="en-US" dirty="0"/>
              <a:t>Each with its own format (CD-ROM is ISO 9660; Unix has </a:t>
            </a:r>
            <a:r>
              <a:rPr lang="en-US" altLang="en-US" b="1" dirty="0">
                <a:solidFill>
                  <a:srgbClr val="3366FF"/>
                </a:solidFill>
              </a:rPr>
              <a:t>UFS</a:t>
            </a:r>
            <a:r>
              <a:rPr lang="en-US" altLang="en-US" dirty="0"/>
              <a:t>, FFS;  Windows has FAT, FAT32, NTFS as well as floppy, CD, DVD Blu-ray, Linux has more than 40 types, with </a:t>
            </a:r>
            <a:r>
              <a:rPr lang="en-US" altLang="en-US" b="1" dirty="0">
                <a:solidFill>
                  <a:srgbClr val="3366FF"/>
                </a:solidFill>
              </a:rPr>
              <a:t>extended file system </a:t>
            </a:r>
            <a:r>
              <a:rPr lang="en-US" altLang="en-US" dirty="0"/>
              <a:t>ext2 and ext3 leading; plus distributed file systems, etc.)</a:t>
            </a:r>
          </a:p>
          <a:p>
            <a:pPr lvl="1">
              <a:defRPr/>
            </a:pPr>
            <a:r>
              <a:rPr lang="en-US" altLang="en-US" dirty="0"/>
              <a:t>New ones still arriving – ZFS, </a:t>
            </a:r>
            <a:r>
              <a:rPr lang="en-US" altLang="en-US" dirty="0" err="1"/>
              <a:t>GoogleFS</a:t>
            </a:r>
            <a:r>
              <a:rPr lang="en-US" altLang="en-US" dirty="0"/>
              <a:t>, Oracle ASM, FUSE</a:t>
            </a:r>
          </a:p>
          <a:p>
            <a:pPr marL="0" lvl="1" indent="0">
              <a:buClr>
                <a:srgbClr val="993300"/>
              </a:buClr>
              <a:buSzPct val="90000"/>
              <a:buFont typeface="Monotype Sorts" pitchFamily="-84" charset="2"/>
              <a:buNone/>
              <a:defRPr/>
            </a:pPr>
            <a:endParaRPr lang="en-US"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962025" y="166688"/>
            <a:ext cx="7724775" cy="576262"/>
          </a:xfrm>
        </p:spPr>
        <p:txBody>
          <a:bodyPr>
            <a:normAutofit fontScale="90000"/>
          </a:bodyPr>
          <a:lstStyle/>
          <a:p>
            <a:pPr eaLnBrk="1" hangingPunct="1"/>
            <a:r>
              <a:rPr lang="en-US" altLang="en-US"/>
              <a:t>File-System Implementation</a:t>
            </a:r>
          </a:p>
        </p:txBody>
      </p:sp>
      <p:sp>
        <p:nvSpPr>
          <p:cNvPr id="11267" name="Content Placeholder 2"/>
          <p:cNvSpPr>
            <a:spLocks noGrp="1"/>
          </p:cNvSpPr>
          <p:nvPr>
            <p:ph idx="1"/>
          </p:nvPr>
        </p:nvSpPr>
        <p:spPr>
          <a:xfrm>
            <a:off x="869950" y="1076325"/>
            <a:ext cx="7202488" cy="4530725"/>
          </a:xfrm>
        </p:spPr>
        <p:txBody>
          <a:bodyPr>
            <a:normAutofit fontScale="77500" lnSpcReduction="20000"/>
          </a:bodyPr>
          <a:lstStyle/>
          <a:p>
            <a:r>
              <a:rPr lang="en-US" altLang="en-US"/>
              <a:t>We have system calls at the API level, but how do we implement their functions?</a:t>
            </a:r>
          </a:p>
          <a:p>
            <a:pPr lvl="1"/>
            <a:r>
              <a:rPr lang="en-US" altLang="en-US"/>
              <a:t>On-disk and in-memory structures</a:t>
            </a:r>
          </a:p>
          <a:p>
            <a:r>
              <a:rPr lang="en-US" altLang="en-US" b="1">
                <a:solidFill>
                  <a:srgbClr val="3366FF"/>
                </a:solidFill>
              </a:rPr>
              <a:t>Boot control block</a:t>
            </a:r>
            <a:r>
              <a:rPr lang="en-US" altLang="en-US">
                <a:solidFill>
                  <a:srgbClr val="3366FF"/>
                </a:solidFill>
              </a:rPr>
              <a:t> </a:t>
            </a:r>
            <a:r>
              <a:rPr lang="en-US" altLang="en-US"/>
              <a:t>contains info needed by system to boot OS from that volume</a:t>
            </a:r>
          </a:p>
          <a:p>
            <a:pPr lvl="1"/>
            <a:r>
              <a:rPr lang="en-US" altLang="en-US"/>
              <a:t>Needed if volume contains OS, usually first block of volume</a:t>
            </a:r>
          </a:p>
          <a:p>
            <a:r>
              <a:rPr lang="en-US" altLang="en-US" b="1">
                <a:solidFill>
                  <a:srgbClr val="3366FF"/>
                </a:solidFill>
              </a:rPr>
              <a:t>Volume control block </a:t>
            </a:r>
            <a:r>
              <a:rPr lang="en-US" altLang="en-US" b="1">
                <a:solidFill>
                  <a:srgbClr val="000000"/>
                </a:solidFill>
              </a:rPr>
              <a:t>(</a:t>
            </a:r>
            <a:r>
              <a:rPr lang="en-US" altLang="en-US" b="1">
                <a:solidFill>
                  <a:srgbClr val="3366FF"/>
                </a:solidFill>
              </a:rPr>
              <a:t>superblock, master file table</a:t>
            </a:r>
            <a:r>
              <a:rPr lang="en-US" altLang="en-US" b="1">
                <a:solidFill>
                  <a:srgbClr val="000000"/>
                </a:solidFill>
              </a:rPr>
              <a:t>)</a:t>
            </a:r>
            <a:r>
              <a:rPr lang="en-US" altLang="en-US">
                <a:solidFill>
                  <a:srgbClr val="3366FF"/>
                </a:solidFill>
              </a:rPr>
              <a:t> </a:t>
            </a:r>
            <a:r>
              <a:rPr lang="en-US" altLang="en-US"/>
              <a:t>contains volume details</a:t>
            </a:r>
          </a:p>
          <a:p>
            <a:pPr lvl="1"/>
            <a:r>
              <a:rPr lang="en-US" altLang="en-US"/>
              <a:t>Total # of blocks, # of free blocks, block size, free block pointers or array</a:t>
            </a:r>
          </a:p>
          <a:p>
            <a:r>
              <a:rPr lang="en-US" altLang="en-US"/>
              <a:t>Directory structure organizes the files</a:t>
            </a:r>
          </a:p>
          <a:p>
            <a:pPr lvl="1"/>
            <a:r>
              <a:rPr lang="en-US" altLang="en-US"/>
              <a:t>Names and inode numbers, master file table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962025" y="166688"/>
            <a:ext cx="7724775" cy="576262"/>
          </a:xfrm>
        </p:spPr>
        <p:txBody>
          <a:bodyPr>
            <a:normAutofit fontScale="90000"/>
          </a:bodyPr>
          <a:lstStyle/>
          <a:p>
            <a:pPr eaLnBrk="1" hangingPunct="1"/>
            <a:r>
              <a:rPr lang="en-US" altLang="en-US"/>
              <a:t>File-System Implementation (Cont.)</a:t>
            </a:r>
          </a:p>
        </p:txBody>
      </p:sp>
      <p:sp>
        <p:nvSpPr>
          <p:cNvPr id="12291" name="Content Placeholder 2"/>
          <p:cNvSpPr>
            <a:spLocks noGrp="1"/>
          </p:cNvSpPr>
          <p:nvPr>
            <p:ph idx="1"/>
          </p:nvPr>
        </p:nvSpPr>
        <p:spPr>
          <a:xfrm>
            <a:off x="869950" y="1076325"/>
            <a:ext cx="7013575" cy="4530725"/>
          </a:xfrm>
        </p:spPr>
        <p:txBody>
          <a:bodyPr/>
          <a:lstStyle/>
          <a:p>
            <a:r>
              <a:rPr lang="en-US" altLang="en-US"/>
              <a:t>Per-file </a:t>
            </a:r>
            <a:r>
              <a:rPr lang="en-US" altLang="en-US" b="1">
                <a:solidFill>
                  <a:srgbClr val="3366FF"/>
                </a:solidFill>
              </a:rPr>
              <a:t>File Control Block </a:t>
            </a:r>
            <a:r>
              <a:rPr lang="en-US" altLang="en-US" b="1">
                <a:solidFill>
                  <a:srgbClr val="000000"/>
                </a:solidFill>
              </a:rPr>
              <a:t>(</a:t>
            </a:r>
            <a:r>
              <a:rPr lang="en-US" altLang="en-US" b="1">
                <a:solidFill>
                  <a:srgbClr val="3366FF"/>
                </a:solidFill>
              </a:rPr>
              <a:t>FCB</a:t>
            </a:r>
            <a:r>
              <a:rPr lang="en-US" altLang="en-US" b="1"/>
              <a:t>)</a:t>
            </a:r>
            <a:r>
              <a:rPr lang="en-US" altLang="en-US"/>
              <a:t> contains many details about the file</a:t>
            </a:r>
          </a:p>
          <a:p>
            <a:pPr lvl="1"/>
            <a:r>
              <a:rPr lang="en-US" altLang="en-US"/>
              <a:t>inode number, permissions, size, dates</a:t>
            </a:r>
          </a:p>
          <a:p>
            <a:pPr lvl="1"/>
            <a:r>
              <a:rPr lang="en-US" altLang="en-US"/>
              <a:t>NFTS stores into in master file table  using relational DB structures</a:t>
            </a:r>
          </a:p>
        </p:txBody>
      </p:sp>
      <p:pic>
        <p:nvPicPr>
          <p:cNvPr id="12292" name="Picture 5"/>
          <p:cNvPicPr>
            <a:picLocks noChangeAspect="1" noChangeArrowheads="1"/>
          </p:cNvPicPr>
          <p:nvPr/>
        </p:nvPicPr>
        <p:blipFill>
          <a:blip r:embed="rId3"/>
          <a:srcRect/>
          <a:stretch>
            <a:fillRect/>
          </a:stretch>
        </p:blipFill>
        <p:spPr bwMode="auto">
          <a:xfrm>
            <a:off x="2228850" y="3771900"/>
            <a:ext cx="3509963" cy="23241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55675" y="182563"/>
            <a:ext cx="7762875" cy="576262"/>
          </a:xfrm>
        </p:spPr>
        <p:txBody>
          <a:bodyPr>
            <a:normAutofit fontScale="90000"/>
          </a:bodyPr>
          <a:lstStyle/>
          <a:p>
            <a:pPr eaLnBrk="1" hangingPunct="1"/>
            <a:r>
              <a:rPr lang="en-US" altLang="en-US"/>
              <a:t>In-Memory File System Structures</a:t>
            </a:r>
            <a:endParaRPr lang="en-US" altLang="en-US" sz="2400"/>
          </a:p>
        </p:txBody>
      </p:sp>
      <p:sp>
        <p:nvSpPr>
          <p:cNvPr id="13315" name="Rectangle 3"/>
          <p:cNvSpPr>
            <a:spLocks noGrp="1" noChangeArrowheads="1"/>
          </p:cNvSpPr>
          <p:nvPr>
            <p:ph type="body" idx="1"/>
          </p:nvPr>
        </p:nvSpPr>
        <p:spPr>
          <a:xfrm>
            <a:off x="806450" y="1233488"/>
            <a:ext cx="6886575" cy="4530725"/>
          </a:xfrm>
        </p:spPr>
        <p:txBody>
          <a:bodyPr>
            <a:normAutofit fontScale="77500" lnSpcReduction="20000"/>
          </a:bodyPr>
          <a:lstStyle/>
          <a:p>
            <a:r>
              <a:rPr lang="en-US" altLang="en-US" dirty="0"/>
              <a:t>Mount table storing file system mounts, mount points, file system types</a:t>
            </a:r>
          </a:p>
          <a:p>
            <a:r>
              <a:rPr lang="en-US" altLang="en-US" dirty="0"/>
              <a:t>The following figure illustrates the necessary file system structures provided by the operating systems</a:t>
            </a:r>
          </a:p>
          <a:p>
            <a:r>
              <a:rPr lang="en-US" altLang="en-US" dirty="0"/>
              <a:t>Figure (a) refers to opening a file</a:t>
            </a:r>
          </a:p>
          <a:p>
            <a:r>
              <a:rPr lang="en-US" altLang="en-US" dirty="0"/>
              <a:t>Figure (b) refers to reading a file</a:t>
            </a:r>
          </a:p>
          <a:p>
            <a:r>
              <a:rPr lang="en-US" altLang="en-US" dirty="0"/>
              <a:t>Plus buffers hold data blocks from secondary storage</a:t>
            </a:r>
          </a:p>
          <a:p>
            <a:r>
              <a:rPr lang="en-US" altLang="en-US" dirty="0"/>
              <a:t>Open returns a file handle for subsequent use</a:t>
            </a:r>
          </a:p>
          <a:p>
            <a:r>
              <a:rPr lang="en-US" altLang="en-US" dirty="0"/>
              <a:t>Data from read eventually copied to specified user process memory address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049338" y="127000"/>
            <a:ext cx="7637462" cy="576263"/>
          </a:xfrm>
        </p:spPr>
        <p:txBody>
          <a:bodyPr>
            <a:normAutofit fontScale="90000"/>
          </a:bodyPr>
          <a:lstStyle/>
          <a:p>
            <a:pPr eaLnBrk="1" hangingPunct="1"/>
            <a:r>
              <a:rPr lang="en-US" altLang="en-US"/>
              <a:t>Magnetic Tape</a:t>
            </a:r>
          </a:p>
        </p:txBody>
      </p:sp>
      <p:sp>
        <p:nvSpPr>
          <p:cNvPr id="19458" name="Rectangle 3"/>
          <p:cNvSpPr>
            <a:spLocks noGrp="1" noChangeArrowheads="1"/>
          </p:cNvSpPr>
          <p:nvPr>
            <p:ph type="body" idx="1"/>
          </p:nvPr>
        </p:nvSpPr>
        <p:spPr>
          <a:xfrm>
            <a:off x="847725" y="1096963"/>
            <a:ext cx="6999288" cy="4530725"/>
          </a:xfrm>
        </p:spPr>
        <p:txBody>
          <a:bodyPr>
            <a:normAutofit fontScale="70000" lnSpcReduction="20000"/>
          </a:bodyPr>
          <a:lstStyle/>
          <a:p>
            <a:r>
              <a:rPr lang="en-US" altLang="en-US"/>
              <a:t>Was early secondary-storage medium</a:t>
            </a:r>
          </a:p>
          <a:p>
            <a:pPr lvl="1"/>
            <a:r>
              <a:rPr lang="en-US" altLang="en-US"/>
              <a:t>Evolved from open spools to cartridges</a:t>
            </a:r>
          </a:p>
          <a:p>
            <a:r>
              <a:rPr lang="en-US" altLang="en-US"/>
              <a:t>Relatively permanent and holds large quantities of data</a:t>
            </a:r>
          </a:p>
          <a:p>
            <a:r>
              <a:rPr lang="en-US" altLang="en-US"/>
              <a:t>Access time slow</a:t>
            </a:r>
          </a:p>
          <a:p>
            <a:r>
              <a:rPr lang="en-US" altLang="en-US"/>
              <a:t>Random access ~1000 times slower than disk</a:t>
            </a:r>
          </a:p>
          <a:p>
            <a:r>
              <a:rPr lang="en-US" altLang="en-US"/>
              <a:t>Mainly used for backup, storage of infrequently-used data, transfer medium between systems</a:t>
            </a:r>
          </a:p>
          <a:p>
            <a:r>
              <a:rPr lang="en-US" altLang="en-US"/>
              <a:t>Kept in spool and wound or rewound past read-write head</a:t>
            </a:r>
          </a:p>
          <a:p>
            <a:r>
              <a:rPr lang="en-US" altLang="en-US"/>
              <a:t>Once data under head, transfer rates comparable to disk</a:t>
            </a:r>
          </a:p>
          <a:p>
            <a:pPr lvl="1"/>
            <a:r>
              <a:rPr lang="en-US" altLang="en-US"/>
              <a:t>140MB/sec and greater</a:t>
            </a:r>
          </a:p>
          <a:p>
            <a:r>
              <a:rPr lang="en-US" altLang="en-US"/>
              <a:t>200GB to 1.5TB typical storage</a:t>
            </a:r>
          </a:p>
          <a:p>
            <a:r>
              <a:rPr lang="en-US" altLang="en-US"/>
              <a:t>Common technologies are LTO-{3,4,5} and T10000</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81088" y="198438"/>
            <a:ext cx="7810500" cy="576262"/>
          </a:xfrm>
        </p:spPr>
        <p:txBody>
          <a:bodyPr>
            <a:normAutofit fontScale="90000"/>
          </a:bodyPr>
          <a:lstStyle/>
          <a:p>
            <a:pPr eaLnBrk="1" hangingPunct="1"/>
            <a:r>
              <a:rPr lang="en-US" altLang="en-US"/>
              <a:t>In-Memory File System Structures</a:t>
            </a:r>
            <a:endParaRPr lang="en-US" altLang="en-US" sz="2400"/>
          </a:p>
        </p:txBody>
      </p:sp>
      <p:pic>
        <p:nvPicPr>
          <p:cNvPr id="14339" name="Picture 5"/>
          <p:cNvPicPr>
            <a:picLocks noChangeAspect="1" noChangeArrowheads="1"/>
          </p:cNvPicPr>
          <p:nvPr/>
        </p:nvPicPr>
        <p:blipFill>
          <a:blip r:embed="rId3"/>
          <a:srcRect/>
          <a:stretch>
            <a:fillRect/>
          </a:stretch>
        </p:blipFill>
        <p:spPr bwMode="auto">
          <a:xfrm>
            <a:off x="1446213" y="1276350"/>
            <a:ext cx="6122987" cy="457835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66688"/>
            <a:ext cx="8229600" cy="576262"/>
          </a:xfrm>
        </p:spPr>
        <p:txBody>
          <a:bodyPr>
            <a:normAutofit fontScale="90000"/>
          </a:bodyPr>
          <a:lstStyle/>
          <a:p>
            <a:r>
              <a:rPr lang="en-US" altLang="en-US"/>
              <a:t>Partitions and Mounting</a:t>
            </a:r>
          </a:p>
        </p:txBody>
      </p:sp>
      <p:sp>
        <p:nvSpPr>
          <p:cNvPr id="15363" name="Content Placeholder 2"/>
          <p:cNvSpPr>
            <a:spLocks noGrp="1"/>
          </p:cNvSpPr>
          <p:nvPr>
            <p:ph idx="1"/>
          </p:nvPr>
        </p:nvSpPr>
        <p:spPr>
          <a:xfrm>
            <a:off x="885825" y="1108075"/>
            <a:ext cx="7423150" cy="4867275"/>
          </a:xfrm>
        </p:spPr>
        <p:txBody>
          <a:bodyPr>
            <a:normAutofit fontScale="70000" lnSpcReduction="20000"/>
          </a:bodyPr>
          <a:lstStyle/>
          <a:p>
            <a:r>
              <a:rPr lang="en-US" altLang="en-US"/>
              <a:t>Partition can be a volume containing a file system (</a:t>
            </a:r>
            <a:r>
              <a:rPr lang="ja-JP" altLang="en-US"/>
              <a:t>“</a:t>
            </a:r>
            <a:r>
              <a:rPr lang="en-US" altLang="ja-JP"/>
              <a:t>cooked</a:t>
            </a:r>
            <a:r>
              <a:rPr lang="ja-JP" altLang="en-US"/>
              <a:t>”</a:t>
            </a:r>
            <a:r>
              <a:rPr lang="en-US" altLang="ja-JP"/>
              <a:t>) or </a:t>
            </a:r>
            <a:r>
              <a:rPr lang="en-US" altLang="ja-JP" b="1">
                <a:solidFill>
                  <a:srgbClr val="3366FF"/>
                </a:solidFill>
              </a:rPr>
              <a:t>raw </a:t>
            </a:r>
            <a:r>
              <a:rPr lang="en-US" altLang="ja-JP"/>
              <a:t>– just a sequence of blocks with no file system</a:t>
            </a:r>
          </a:p>
          <a:p>
            <a:r>
              <a:rPr lang="en-US" altLang="en-US"/>
              <a:t>Boot block can point to boot volume or boot loader set of blocks that contain enough code to know how to load the kernel from the file system</a:t>
            </a:r>
          </a:p>
          <a:p>
            <a:pPr lvl="1"/>
            <a:r>
              <a:rPr lang="en-US" altLang="en-US"/>
              <a:t>Or a boot management program for multi-os booting</a:t>
            </a:r>
          </a:p>
          <a:p>
            <a:r>
              <a:rPr lang="en-US" altLang="en-US" b="1">
                <a:solidFill>
                  <a:srgbClr val="3366FF"/>
                </a:solidFill>
              </a:rPr>
              <a:t>Root partition </a:t>
            </a:r>
            <a:r>
              <a:rPr lang="en-US" altLang="en-US"/>
              <a:t>contains the OS, other partitions can hold other Oses, other file systems, or be raw</a:t>
            </a:r>
          </a:p>
          <a:p>
            <a:pPr lvl="1"/>
            <a:r>
              <a:rPr lang="en-US" altLang="en-US"/>
              <a:t>Mounted at boot time</a:t>
            </a:r>
          </a:p>
          <a:p>
            <a:pPr lvl="1"/>
            <a:r>
              <a:rPr lang="en-US" altLang="en-US"/>
              <a:t>Other partitions can mount automatically or manually</a:t>
            </a:r>
          </a:p>
          <a:p>
            <a:r>
              <a:rPr lang="en-US" altLang="en-US"/>
              <a:t>At mount time, file system consistency checked</a:t>
            </a:r>
          </a:p>
          <a:p>
            <a:pPr lvl="1"/>
            <a:r>
              <a:rPr lang="en-US" altLang="en-US"/>
              <a:t>Is all metadata correct?</a:t>
            </a:r>
          </a:p>
          <a:p>
            <a:pPr lvl="2"/>
            <a:r>
              <a:rPr lang="en-US" altLang="en-US"/>
              <a:t>If not, fix it, try again</a:t>
            </a:r>
          </a:p>
          <a:p>
            <a:pPr lvl="2"/>
            <a:r>
              <a:rPr lang="en-US" altLang="en-US"/>
              <a:t>If yes, add to mount table, allow access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65225" y="182563"/>
            <a:ext cx="6743700" cy="576262"/>
          </a:xfrm>
        </p:spPr>
        <p:txBody>
          <a:bodyPr>
            <a:normAutofit fontScale="90000"/>
          </a:bodyPr>
          <a:lstStyle/>
          <a:p>
            <a:pPr eaLnBrk="1" hangingPunct="1"/>
            <a:r>
              <a:rPr lang="en-US" altLang="en-US"/>
              <a:t>Virtual File Systems</a:t>
            </a:r>
          </a:p>
        </p:txBody>
      </p:sp>
      <p:sp>
        <p:nvSpPr>
          <p:cNvPr id="16387" name="Rectangle 3"/>
          <p:cNvSpPr>
            <a:spLocks noGrp="1" noChangeArrowheads="1"/>
          </p:cNvSpPr>
          <p:nvPr>
            <p:ph type="body" idx="1"/>
          </p:nvPr>
        </p:nvSpPr>
        <p:spPr>
          <a:xfrm>
            <a:off x="838200" y="1154113"/>
            <a:ext cx="7170738" cy="4530725"/>
          </a:xfrm>
        </p:spPr>
        <p:txBody>
          <a:bodyPr>
            <a:normAutofit fontScale="77500" lnSpcReduction="20000"/>
          </a:bodyPr>
          <a:lstStyle/>
          <a:p>
            <a:r>
              <a:rPr lang="en-US" altLang="en-US" b="1">
                <a:solidFill>
                  <a:srgbClr val="3366FF"/>
                </a:solidFill>
              </a:rPr>
              <a:t>Virtual File Systems </a:t>
            </a:r>
            <a:r>
              <a:rPr lang="en-US" altLang="en-US"/>
              <a:t>(</a:t>
            </a:r>
            <a:r>
              <a:rPr lang="en-US" altLang="en-US" b="1">
                <a:solidFill>
                  <a:srgbClr val="3366FF"/>
                </a:solidFill>
              </a:rPr>
              <a:t>VFS</a:t>
            </a:r>
            <a:r>
              <a:rPr lang="en-US" altLang="en-US"/>
              <a:t>) on Unix provide an object-oriented way of implementing file systems</a:t>
            </a:r>
          </a:p>
          <a:p>
            <a:r>
              <a:rPr lang="en-US" altLang="en-US"/>
              <a:t>VFS allows the same system call interface (the API) to be used for different types of file systems</a:t>
            </a:r>
          </a:p>
          <a:p>
            <a:pPr lvl="1"/>
            <a:r>
              <a:rPr lang="en-US" altLang="en-US"/>
              <a:t>Separates file-system generic operations from implementation details</a:t>
            </a:r>
          </a:p>
          <a:p>
            <a:pPr lvl="1"/>
            <a:r>
              <a:rPr lang="en-US" altLang="en-US"/>
              <a:t>Implementation can be one of many file systems types, or network file system</a:t>
            </a:r>
          </a:p>
          <a:p>
            <a:pPr lvl="2"/>
            <a:r>
              <a:rPr lang="en-US" altLang="en-US"/>
              <a:t>Implements </a:t>
            </a:r>
            <a:r>
              <a:rPr lang="en-US" altLang="en-US" b="1">
                <a:solidFill>
                  <a:srgbClr val="3366FF"/>
                </a:solidFill>
              </a:rPr>
              <a:t>vnodes</a:t>
            </a:r>
            <a:r>
              <a:rPr lang="en-US" altLang="en-US"/>
              <a:t> which hold inodes or network file details</a:t>
            </a:r>
          </a:p>
          <a:p>
            <a:pPr lvl="1"/>
            <a:r>
              <a:rPr lang="en-US" altLang="en-US"/>
              <a:t>Then dispatches operation to appropriate file system implementation routines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65225" y="182563"/>
            <a:ext cx="6743700" cy="576262"/>
          </a:xfrm>
        </p:spPr>
        <p:txBody>
          <a:bodyPr>
            <a:normAutofit fontScale="90000"/>
          </a:bodyPr>
          <a:lstStyle/>
          <a:p>
            <a:pPr eaLnBrk="1" hangingPunct="1"/>
            <a:r>
              <a:rPr lang="en-US" altLang="en-US"/>
              <a:t>Virtual File Systems (Cont.)</a:t>
            </a:r>
          </a:p>
        </p:txBody>
      </p:sp>
      <p:sp>
        <p:nvSpPr>
          <p:cNvPr id="17411" name="Rectangle 3"/>
          <p:cNvSpPr>
            <a:spLocks noGrp="1" noChangeArrowheads="1"/>
          </p:cNvSpPr>
          <p:nvPr>
            <p:ph type="body" idx="1"/>
          </p:nvPr>
        </p:nvSpPr>
        <p:spPr>
          <a:xfrm>
            <a:off x="869950" y="901700"/>
            <a:ext cx="7043738" cy="1273175"/>
          </a:xfrm>
        </p:spPr>
        <p:txBody>
          <a:bodyPr>
            <a:normAutofit lnSpcReduction="10000"/>
          </a:bodyPr>
          <a:lstStyle/>
          <a:p>
            <a:pPr>
              <a:buFont typeface="Monotype Sorts" pitchFamily="-84" charset="2"/>
              <a:buNone/>
            </a:pPr>
            <a:endParaRPr lang="en-US" altLang="en-US" sz="1200"/>
          </a:p>
          <a:p>
            <a:r>
              <a:rPr lang="en-US" altLang="en-US"/>
              <a:t>The API is to the VFS interface, rather than any specific type of file system</a:t>
            </a:r>
          </a:p>
        </p:txBody>
      </p:sp>
      <p:pic>
        <p:nvPicPr>
          <p:cNvPr id="17412" name="Picture 5"/>
          <p:cNvPicPr>
            <a:picLocks noChangeAspect="1" noChangeArrowheads="1"/>
          </p:cNvPicPr>
          <p:nvPr/>
        </p:nvPicPr>
        <p:blipFill>
          <a:blip r:embed="rId3"/>
          <a:srcRect/>
          <a:stretch>
            <a:fillRect/>
          </a:stretch>
        </p:blipFill>
        <p:spPr bwMode="auto">
          <a:xfrm>
            <a:off x="2176463" y="2211388"/>
            <a:ext cx="4492625" cy="3379787"/>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title"/>
          </p:nvPr>
        </p:nvSpPr>
        <p:spPr>
          <a:xfrm>
            <a:off x="1225550" y="182563"/>
            <a:ext cx="7745413" cy="576262"/>
          </a:xfrm>
        </p:spPr>
        <p:txBody>
          <a:bodyPr>
            <a:normAutofit fontScale="90000"/>
          </a:bodyPr>
          <a:lstStyle/>
          <a:p>
            <a:r>
              <a:rPr lang="en-US" altLang="en-US"/>
              <a:t>Virtual File System Implementation</a:t>
            </a:r>
          </a:p>
        </p:txBody>
      </p:sp>
      <p:sp>
        <p:nvSpPr>
          <p:cNvPr id="18435" name="Content Placeholder 3"/>
          <p:cNvSpPr>
            <a:spLocks noGrp="1"/>
          </p:cNvSpPr>
          <p:nvPr>
            <p:ph idx="1"/>
          </p:nvPr>
        </p:nvSpPr>
        <p:spPr>
          <a:xfrm>
            <a:off x="869950" y="1154113"/>
            <a:ext cx="7596188" cy="4530725"/>
          </a:xfrm>
        </p:spPr>
        <p:txBody>
          <a:bodyPr>
            <a:normAutofit fontScale="85000" lnSpcReduction="20000"/>
          </a:bodyPr>
          <a:lstStyle/>
          <a:p>
            <a:r>
              <a:rPr lang="en-US" altLang="en-US" dirty="0"/>
              <a:t>For example, Linux has four object types:</a:t>
            </a:r>
          </a:p>
          <a:p>
            <a:pPr lvl="1"/>
            <a:r>
              <a:rPr lang="en-US" altLang="en-US" dirty="0" err="1"/>
              <a:t>inode</a:t>
            </a:r>
            <a:r>
              <a:rPr lang="en-US" altLang="en-US" dirty="0"/>
              <a:t>, file, superblock, </a:t>
            </a:r>
            <a:r>
              <a:rPr lang="en-US" altLang="en-US" dirty="0" err="1"/>
              <a:t>dentry</a:t>
            </a:r>
            <a:endParaRPr lang="en-US" altLang="en-US" dirty="0"/>
          </a:p>
          <a:p>
            <a:r>
              <a:rPr lang="en-US" altLang="en-US" dirty="0"/>
              <a:t>VFS defines set of operations on the objects that must be implemented</a:t>
            </a:r>
          </a:p>
          <a:p>
            <a:pPr lvl="1"/>
            <a:r>
              <a:rPr lang="en-US" altLang="en-US" dirty="0"/>
              <a:t>Every object has a pointer to a function table</a:t>
            </a:r>
          </a:p>
          <a:p>
            <a:pPr lvl="2"/>
            <a:r>
              <a:rPr lang="en-US" altLang="en-US" dirty="0"/>
              <a:t>Function table has addresses of routines to implement that function on that object</a:t>
            </a:r>
          </a:p>
          <a:p>
            <a:pPr lvl="2"/>
            <a:r>
              <a:rPr lang="en-US" altLang="en-US" dirty="0"/>
              <a:t>For example:</a:t>
            </a:r>
          </a:p>
          <a:p>
            <a:pPr lvl="2"/>
            <a:r>
              <a:rPr lang="en-US" altLang="en-US" dirty="0"/>
              <a:t>• </a:t>
            </a:r>
            <a:r>
              <a:rPr lang="en-US" altLang="en-US" b="1" dirty="0" err="1">
                <a:latin typeface="Courier New" pitchFamily="49" charset="0"/>
                <a:cs typeface="Courier New" pitchFamily="49" charset="0"/>
              </a:rPr>
              <a:t>int</a:t>
            </a:r>
            <a:r>
              <a:rPr lang="en-US" altLang="en-US" b="1" dirty="0">
                <a:latin typeface="Courier New" pitchFamily="49" charset="0"/>
                <a:cs typeface="Courier New" pitchFamily="49" charset="0"/>
              </a:rPr>
              <a:t> open(. . .)</a:t>
            </a:r>
            <a:r>
              <a:rPr lang="en-US" altLang="en-US" dirty="0"/>
              <a:t>—Open a file</a:t>
            </a:r>
          </a:p>
          <a:p>
            <a:pPr lvl="2"/>
            <a:r>
              <a:rPr lang="en-US" altLang="en-US" dirty="0"/>
              <a:t>• </a:t>
            </a:r>
            <a:r>
              <a:rPr lang="en-US" altLang="en-US" b="1" dirty="0" err="1">
                <a:latin typeface="Courier New" pitchFamily="49" charset="0"/>
                <a:cs typeface="Courier New" pitchFamily="49" charset="0"/>
              </a:rPr>
              <a:t>int</a:t>
            </a:r>
            <a:r>
              <a:rPr lang="en-US" altLang="en-US" b="1" dirty="0">
                <a:latin typeface="Courier New" pitchFamily="49" charset="0"/>
                <a:cs typeface="Courier New" pitchFamily="49" charset="0"/>
              </a:rPr>
              <a:t> close(. . .)</a:t>
            </a:r>
            <a:r>
              <a:rPr lang="en-US" altLang="en-US" dirty="0"/>
              <a:t>—Close an already-open file</a:t>
            </a:r>
          </a:p>
          <a:p>
            <a:pPr lvl="2"/>
            <a:r>
              <a:rPr lang="en-US" altLang="en-US" dirty="0"/>
              <a:t>• </a:t>
            </a:r>
            <a:r>
              <a:rPr lang="en-US" altLang="en-US" b="1" dirty="0" err="1">
                <a:latin typeface="Courier New" pitchFamily="49" charset="0"/>
                <a:cs typeface="Courier New" pitchFamily="49" charset="0"/>
              </a:rPr>
              <a:t>ssize_t</a:t>
            </a:r>
            <a:r>
              <a:rPr lang="en-US" altLang="en-US" b="1" dirty="0">
                <a:latin typeface="Courier New" pitchFamily="49" charset="0"/>
                <a:cs typeface="Courier New" pitchFamily="49" charset="0"/>
              </a:rPr>
              <a:t> read(. . .)</a:t>
            </a:r>
            <a:r>
              <a:rPr lang="en-US" altLang="en-US" dirty="0"/>
              <a:t>—Read from a file</a:t>
            </a:r>
          </a:p>
          <a:p>
            <a:pPr lvl="2"/>
            <a:r>
              <a:rPr lang="en-US" altLang="en-US" dirty="0"/>
              <a:t>• </a:t>
            </a:r>
            <a:r>
              <a:rPr lang="en-US" altLang="en-US" b="1" dirty="0" err="1">
                <a:latin typeface="Courier New" pitchFamily="49" charset="0"/>
                <a:cs typeface="Courier New" pitchFamily="49" charset="0"/>
              </a:rPr>
              <a:t>ssize_t</a:t>
            </a:r>
            <a:r>
              <a:rPr lang="en-US" altLang="en-US" b="1" dirty="0">
                <a:latin typeface="Courier New" pitchFamily="49" charset="0"/>
                <a:cs typeface="Courier New" pitchFamily="49" charset="0"/>
              </a:rPr>
              <a:t> write(. . .)</a:t>
            </a:r>
            <a:r>
              <a:rPr lang="en-US" altLang="en-US" dirty="0"/>
              <a:t>—Write to a file</a:t>
            </a:r>
          </a:p>
          <a:p>
            <a:pPr lvl="2"/>
            <a:r>
              <a:rPr lang="en-US" altLang="en-US" dirty="0"/>
              <a:t>• </a:t>
            </a:r>
            <a:r>
              <a:rPr lang="en-US" altLang="en-US" b="1" dirty="0" err="1">
                <a:latin typeface="Courier New" pitchFamily="49" charset="0"/>
                <a:cs typeface="Courier New" pitchFamily="49" charset="0"/>
              </a:rPr>
              <a:t>int</a:t>
            </a:r>
            <a:r>
              <a:rPr lang="en-US" altLang="en-US" b="1" dirty="0">
                <a:latin typeface="Courier New" pitchFamily="49" charset="0"/>
                <a:cs typeface="Courier New" pitchFamily="49" charset="0"/>
              </a:rPr>
              <a:t> </a:t>
            </a:r>
            <a:r>
              <a:rPr lang="en-US" altLang="en-US" b="1" dirty="0" err="1">
                <a:latin typeface="Courier New" pitchFamily="49" charset="0"/>
                <a:cs typeface="Courier New" pitchFamily="49" charset="0"/>
              </a:rPr>
              <a:t>mmap</a:t>
            </a:r>
            <a:r>
              <a:rPr lang="en-US" altLang="en-US" b="1" dirty="0">
                <a:latin typeface="Courier New" pitchFamily="49" charset="0"/>
                <a:cs typeface="Courier New" pitchFamily="49" charset="0"/>
              </a:rPr>
              <a:t>(. . .)</a:t>
            </a:r>
            <a:r>
              <a:rPr lang="en-US" altLang="en-US" dirty="0"/>
              <a:t>—Memory-map a file</a:t>
            </a:r>
          </a:p>
          <a:p>
            <a:pPr lvl="2"/>
            <a:endParaRPr lang="en-US" altLang="en-US" dirty="0"/>
          </a:p>
          <a:p>
            <a:pPr lvl="2"/>
            <a:endParaRPr lang="en-US"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119188" y="198438"/>
            <a:ext cx="7567612" cy="576262"/>
          </a:xfrm>
        </p:spPr>
        <p:txBody>
          <a:bodyPr>
            <a:normAutofit fontScale="90000"/>
          </a:bodyPr>
          <a:lstStyle/>
          <a:p>
            <a:pPr eaLnBrk="1" hangingPunct="1"/>
            <a:r>
              <a:rPr lang="en-US" altLang="en-US"/>
              <a:t>Directory Implementation</a:t>
            </a:r>
          </a:p>
        </p:txBody>
      </p:sp>
      <p:sp>
        <p:nvSpPr>
          <p:cNvPr id="19459" name="Rectangle 3"/>
          <p:cNvSpPr>
            <a:spLocks noGrp="1" noChangeArrowheads="1"/>
          </p:cNvSpPr>
          <p:nvPr>
            <p:ph type="body" idx="1"/>
          </p:nvPr>
        </p:nvSpPr>
        <p:spPr>
          <a:xfrm>
            <a:off x="869950" y="1154113"/>
            <a:ext cx="7043738" cy="4530725"/>
          </a:xfrm>
        </p:spPr>
        <p:txBody>
          <a:bodyPr>
            <a:normAutofit fontScale="77500" lnSpcReduction="20000"/>
          </a:bodyPr>
          <a:lstStyle/>
          <a:p>
            <a:r>
              <a:rPr lang="en-US" altLang="en-US" b="1"/>
              <a:t>Linear list</a:t>
            </a:r>
            <a:r>
              <a:rPr lang="en-US" altLang="en-US"/>
              <a:t> of file names with pointer to the data blocks</a:t>
            </a:r>
          </a:p>
          <a:p>
            <a:pPr lvl="1"/>
            <a:r>
              <a:rPr lang="en-US" altLang="en-US"/>
              <a:t>Simple to program</a:t>
            </a:r>
          </a:p>
          <a:p>
            <a:pPr lvl="1"/>
            <a:r>
              <a:rPr lang="en-US" altLang="en-US"/>
              <a:t>Time-consuming to execute</a:t>
            </a:r>
          </a:p>
          <a:p>
            <a:pPr lvl="2"/>
            <a:r>
              <a:rPr lang="en-US" altLang="en-US"/>
              <a:t>Linear search time</a:t>
            </a:r>
          </a:p>
          <a:p>
            <a:pPr lvl="2"/>
            <a:r>
              <a:rPr lang="en-US" altLang="en-US"/>
              <a:t>Could keep ordered alphabetically via linked list or use B+ tree</a:t>
            </a:r>
          </a:p>
          <a:p>
            <a:r>
              <a:rPr lang="en-US" altLang="en-US" b="1"/>
              <a:t>Hash Table</a:t>
            </a:r>
            <a:r>
              <a:rPr lang="en-US" altLang="en-US"/>
              <a:t> – linear list with hash data structure</a:t>
            </a:r>
          </a:p>
          <a:p>
            <a:pPr lvl="1"/>
            <a:r>
              <a:rPr lang="en-US" altLang="en-US"/>
              <a:t>Decreases directory search time</a:t>
            </a:r>
          </a:p>
          <a:p>
            <a:pPr lvl="1"/>
            <a:r>
              <a:rPr lang="en-US" altLang="en-US" b="1">
                <a:solidFill>
                  <a:srgbClr val="3366FF"/>
                </a:solidFill>
              </a:rPr>
              <a:t>Collisions</a:t>
            </a:r>
            <a:r>
              <a:rPr lang="en-US" altLang="en-US">
                <a:solidFill>
                  <a:srgbClr val="3366FF"/>
                </a:solidFill>
              </a:rPr>
              <a:t> </a:t>
            </a:r>
            <a:r>
              <a:rPr lang="en-US" altLang="en-US"/>
              <a:t>– situations where two file names hash to the same location</a:t>
            </a:r>
          </a:p>
          <a:p>
            <a:pPr lvl="1"/>
            <a:r>
              <a:rPr lang="en-US" altLang="en-US"/>
              <a:t>Only good if entries are fixed size, or use chained-overflow method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144588" y="198438"/>
            <a:ext cx="7731125" cy="576262"/>
          </a:xfrm>
        </p:spPr>
        <p:txBody>
          <a:bodyPr>
            <a:normAutofit fontScale="90000"/>
          </a:bodyPr>
          <a:lstStyle/>
          <a:p>
            <a:pPr eaLnBrk="1" hangingPunct="1"/>
            <a:r>
              <a:rPr lang="en-US" altLang="en-US"/>
              <a:t>Allocation Methods - Contiguous</a:t>
            </a:r>
          </a:p>
        </p:txBody>
      </p:sp>
      <p:sp>
        <p:nvSpPr>
          <p:cNvPr id="20483" name="Rectangle 3"/>
          <p:cNvSpPr>
            <a:spLocks noGrp="1" noChangeArrowheads="1"/>
          </p:cNvSpPr>
          <p:nvPr>
            <p:ph type="body" idx="1"/>
          </p:nvPr>
        </p:nvSpPr>
        <p:spPr>
          <a:xfrm>
            <a:off x="917575" y="1233488"/>
            <a:ext cx="7075488" cy="4530725"/>
          </a:xfrm>
        </p:spPr>
        <p:txBody>
          <a:bodyPr>
            <a:normAutofit fontScale="92500" lnSpcReduction="20000"/>
          </a:bodyPr>
          <a:lstStyle/>
          <a:p>
            <a:r>
              <a:rPr lang="en-US" altLang="en-US"/>
              <a:t>An allocation method refers to how disk blocks are allocated for files:</a:t>
            </a:r>
          </a:p>
          <a:p>
            <a:r>
              <a:rPr lang="en-US" altLang="en-US" b="1">
                <a:solidFill>
                  <a:srgbClr val="3366FF"/>
                </a:solidFill>
              </a:rPr>
              <a:t>Contiguous allocation </a:t>
            </a:r>
            <a:r>
              <a:rPr lang="en-US" altLang="en-US">
                <a:solidFill>
                  <a:srgbClr val="000000"/>
                </a:solidFill>
              </a:rPr>
              <a:t>– </a:t>
            </a:r>
            <a:r>
              <a:rPr lang="en-US" altLang="en-US"/>
              <a:t>each file occupies set of contiguous blocks</a:t>
            </a:r>
          </a:p>
          <a:p>
            <a:pPr lvl="1"/>
            <a:r>
              <a:rPr lang="en-US" altLang="en-US"/>
              <a:t>Best performance in most cases</a:t>
            </a:r>
          </a:p>
          <a:p>
            <a:pPr lvl="1"/>
            <a:r>
              <a:rPr lang="en-US" altLang="en-US"/>
              <a:t>Simple – only starting location (block #) and length (number of blocks) are required</a:t>
            </a:r>
          </a:p>
          <a:p>
            <a:pPr lvl="1"/>
            <a:r>
              <a:rPr lang="en-US" altLang="en-US"/>
              <a:t>Problems include finding space for file, knowing file size, external fragmentation, need for </a:t>
            </a:r>
            <a:r>
              <a:rPr lang="en-US" altLang="en-US" b="1">
                <a:solidFill>
                  <a:srgbClr val="3366FF"/>
                </a:solidFill>
              </a:rPr>
              <a:t>compaction off-line</a:t>
            </a:r>
            <a:r>
              <a:rPr lang="en-US" altLang="en-US"/>
              <a:t> (</a:t>
            </a:r>
            <a:r>
              <a:rPr lang="en-US" altLang="en-US" b="1">
                <a:solidFill>
                  <a:srgbClr val="3366FF"/>
                </a:solidFill>
              </a:rPr>
              <a:t>downtime</a:t>
            </a:r>
            <a:r>
              <a:rPr lang="en-US" altLang="en-US"/>
              <a:t>) or </a:t>
            </a:r>
            <a:r>
              <a:rPr lang="en-US" altLang="en-US" b="1">
                <a:solidFill>
                  <a:srgbClr val="3366FF"/>
                </a:solidFill>
              </a:rPr>
              <a:t>on-line</a:t>
            </a:r>
          </a:p>
          <a:p>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73075" y="198438"/>
            <a:ext cx="8229600" cy="576262"/>
          </a:xfrm>
        </p:spPr>
        <p:txBody>
          <a:bodyPr>
            <a:normAutofit fontScale="90000"/>
          </a:bodyPr>
          <a:lstStyle/>
          <a:p>
            <a:pPr eaLnBrk="1" hangingPunct="1"/>
            <a:r>
              <a:rPr lang="en-US" altLang="en-US"/>
              <a:t>Contiguous Allocation</a:t>
            </a:r>
          </a:p>
        </p:txBody>
      </p:sp>
      <p:sp>
        <p:nvSpPr>
          <p:cNvPr id="21507" name="Rectangle 3"/>
          <p:cNvSpPr>
            <a:spLocks noGrp="1" noChangeArrowheads="1"/>
          </p:cNvSpPr>
          <p:nvPr>
            <p:ph type="body" idx="1"/>
          </p:nvPr>
        </p:nvSpPr>
        <p:spPr>
          <a:xfrm>
            <a:off x="806450" y="1233488"/>
            <a:ext cx="3844925" cy="3575050"/>
          </a:xfrm>
        </p:spPr>
        <p:txBody>
          <a:bodyPr/>
          <a:lstStyle/>
          <a:p>
            <a:r>
              <a:rPr lang="en-US" altLang="en-US" dirty="0"/>
              <a:t>Mapping from logical to physical</a:t>
            </a:r>
          </a:p>
        </p:txBody>
      </p:sp>
      <p:sp>
        <p:nvSpPr>
          <p:cNvPr id="21509" name="Rectangle 10"/>
          <p:cNvSpPr>
            <a:spLocks noChangeArrowheads="1"/>
          </p:cNvSpPr>
          <p:nvPr/>
        </p:nvSpPr>
        <p:spPr bwMode="auto">
          <a:xfrm>
            <a:off x="635000" y="3740150"/>
            <a:ext cx="4046538" cy="823913"/>
          </a:xfrm>
          <a:prstGeom prst="rect">
            <a:avLst/>
          </a:prstGeom>
          <a:noFill/>
          <a:ln w="9525">
            <a:noFill/>
            <a:miter lim="800000"/>
            <a:headEnd/>
            <a:tailEnd/>
          </a:ln>
        </p:spPr>
        <p:txBody>
          <a:bodyPr lIns="91435" tIns="45718" rIns="91435" bIns="45718"/>
          <a:lstStyle/>
          <a:p>
            <a:pPr lvl="1" eaLnBrk="1" hangingPunct="1"/>
            <a:r>
              <a:rPr lang="en-US" altLang="en-US" dirty="0">
                <a:latin typeface="Helvetica" pitchFamily="-84" charset="0"/>
              </a:rPr>
              <a:t>Block to be accessed = Q + starting address</a:t>
            </a:r>
          </a:p>
          <a:p>
            <a:pPr lvl="1" eaLnBrk="1" hangingPunct="1"/>
            <a:r>
              <a:rPr lang="en-US" altLang="en-US" dirty="0">
                <a:latin typeface="Helvetica" pitchFamily="-84" charset="0"/>
              </a:rPr>
              <a:t>Displacement into block = R</a:t>
            </a:r>
          </a:p>
        </p:txBody>
      </p:sp>
      <p:pic>
        <p:nvPicPr>
          <p:cNvPr id="21510" name="Picture 5"/>
          <p:cNvPicPr>
            <a:picLocks noChangeAspect="1" noChangeArrowheads="1"/>
          </p:cNvPicPr>
          <p:nvPr/>
        </p:nvPicPr>
        <p:blipFill>
          <a:blip r:embed="rId3"/>
          <a:srcRect/>
          <a:stretch>
            <a:fillRect/>
          </a:stretch>
        </p:blipFill>
        <p:spPr bwMode="auto">
          <a:xfrm>
            <a:off x="4975225" y="1624013"/>
            <a:ext cx="3576638" cy="3241675"/>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42975" y="198438"/>
            <a:ext cx="7743825" cy="576262"/>
          </a:xfrm>
        </p:spPr>
        <p:txBody>
          <a:bodyPr>
            <a:normAutofit fontScale="90000"/>
          </a:bodyPr>
          <a:lstStyle/>
          <a:p>
            <a:pPr eaLnBrk="1" hangingPunct="1"/>
            <a:r>
              <a:rPr lang="en-US" altLang="en-US"/>
              <a:t>Extent-Based Systems</a:t>
            </a:r>
          </a:p>
        </p:txBody>
      </p:sp>
      <p:sp>
        <p:nvSpPr>
          <p:cNvPr id="22531" name="Rectangle 3"/>
          <p:cNvSpPr>
            <a:spLocks noGrp="1" noChangeArrowheads="1"/>
          </p:cNvSpPr>
          <p:nvPr>
            <p:ph type="body" idx="1"/>
          </p:nvPr>
        </p:nvSpPr>
        <p:spPr>
          <a:xfrm>
            <a:off x="885825" y="1233488"/>
            <a:ext cx="6965950" cy="4530725"/>
          </a:xfrm>
        </p:spPr>
        <p:txBody>
          <a:bodyPr>
            <a:normAutofit fontScale="92500" lnSpcReduction="20000"/>
          </a:bodyPr>
          <a:lstStyle/>
          <a:p>
            <a:r>
              <a:rPr lang="en-US" altLang="en-US" dirty="0"/>
              <a:t>Many newer file systems (i.e., </a:t>
            </a:r>
            <a:r>
              <a:rPr lang="en-US" altLang="en-US" dirty="0" err="1"/>
              <a:t>Veritas</a:t>
            </a:r>
            <a:r>
              <a:rPr lang="en-US" altLang="en-US" dirty="0"/>
              <a:t> File System) use a modified contiguous allocation scheme</a:t>
            </a:r>
          </a:p>
          <a:p>
            <a:endParaRPr lang="en-US" altLang="en-US" dirty="0"/>
          </a:p>
          <a:p>
            <a:r>
              <a:rPr lang="en-US" altLang="en-US" dirty="0"/>
              <a:t>Extent-based file systems allocate disk blocks in extents</a:t>
            </a:r>
          </a:p>
          <a:p>
            <a:endParaRPr lang="en-US" altLang="en-US" dirty="0"/>
          </a:p>
          <a:p>
            <a:r>
              <a:rPr lang="en-US" altLang="en-US" dirty="0"/>
              <a:t>An </a:t>
            </a:r>
            <a:r>
              <a:rPr lang="en-US" altLang="en-US" b="1" dirty="0">
                <a:solidFill>
                  <a:srgbClr val="3366FF"/>
                </a:solidFill>
              </a:rPr>
              <a:t>extent</a:t>
            </a:r>
            <a:r>
              <a:rPr lang="en-US" altLang="en-US" dirty="0">
                <a:solidFill>
                  <a:srgbClr val="3366FF"/>
                </a:solidFill>
              </a:rPr>
              <a:t> </a:t>
            </a:r>
            <a:r>
              <a:rPr lang="en-US" altLang="en-US" dirty="0"/>
              <a:t>is a contiguous block of disks</a:t>
            </a:r>
          </a:p>
          <a:p>
            <a:pPr lvl="1"/>
            <a:r>
              <a:rPr lang="en-US" altLang="en-US" dirty="0"/>
              <a:t>Extents are allocated for file allocation</a:t>
            </a:r>
          </a:p>
          <a:p>
            <a:pPr lvl="1"/>
            <a:r>
              <a:rPr lang="en-US" altLang="en-US" dirty="0"/>
              <a:t>A file consists of one or more extents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182563"/>
            <a:ext cx="8229600" cy="576262"/>
          </a:xfrm>
        </p:spPr>
        <p:txBody>
          <a:bodyPr>
            <a:normAutofit fontScale="90000"/>
          </a:bodyPr>
          <a:lstStyle/>
          <a:p>
            <a:r>
              <a:rPr lang="en-US" altLang="en-US"/>
              <a:t>Allocation Methods - Linked</a:t>
            </a:r>
          </a:p>
        </p:txBody>
      </p:sp>
      <p:sp>
        <p:nvSpPr>
          <p:cNvPr id="23555" name="Content Placeholder 2"/>
          <p:cNvSpPr>
            <a:spLocks noGrp="1"/>
          </p:cNvSpPr>
          <p:nvPr>
            <p:ph idx="1"/>
          </p:nvPr>
        </p:nvSpPr>
        <p:spPr>
          <a:xfrm>
            <a:off x="838200" y="1060450"/>
            <a:ext cx="7265988" cy="4530725"/>
          </a:xfrm>
        </p:spPr>
        <p:txBody>
          <a:bodyPr>
            <a:normAutofit fontScale="85000" lnSpcReduction="20000"/>
          </a:bodyPr>
          <a:lstStyle/>
          <a:p>
            <a:r>
              <a:rPr lang="en-US" altLang="en-US" b="1" dirty="0">
                <a:solidFill>
                  <a:srgbClr val="3366FF"/>
                </a:solidFill>
              </a:rPr>
              <a:t>Linked allocation </a:t>
            </a:r>
            <a:r>
              <a:rPr lang="en-US" altLang="en-US" dirty="0">
                <a:solidFill>
                  <a:srgbClr val="000000"/>
                </a:solidFill>
              </a:rPr>
              <a:t>– each file a linked list of blocks</a:t>
            </a:r>
          </a:p>
          <a:p>
            <a:pPr lvl="1"/>
            <a:r>
              <a:rPr lang="en-US" altLang="en-US" dirty="0">
                <a:solidFill>
                  <a:srgbClr val="000000"/>
                </a:solidFill>
              </a:rPr>
              <a:t>File ends at nil pointer</a:t>
            </a:r>
          </a:p>
          <a:p>
            <a:pPr lvl="1"/>
            <a:r>
              <a:rPr lang="en-US" altLang="en-US" dirty="0">
                <a:solidFill>
                  <a:srgbClr val="000000"/>
                </a:solidFill>
              </a:rPr>
              <a:t>No external fragmentation</a:t>
            </a:r>
          </a:p>
          <a:p>
            <a:pPr lvl="1"/>
            <a:r>
              <a:rPr lang="en-US" altLang="en-US" dirty="0">
                <a:solidFill>
                  <a:srgbClr val="000000"/>
                </a:solidFill>
              </a:rPr>
              <a:t>Each block contains pointer to next block</a:t>
            </a:r>
          </a:p>
          <a:p>
            <a:pPr lvl="1"/>
            <a:r>
              <a:rPr lang="en-US" altLang="en-US" dirty="0">
                <a:solidFill>
                  <a:srgbClr val="000000"/>
                </a:solidFill>
              </a:rPr>
              <a:t>No compaction, external fragmentation</a:t>
            </a:r>
          </a:p>
          <a:p>
            <a:pPr lvl="1"/>
            <a:r>
              <a:rPr lang="en-US" altLang="en-US" dirty="0">
                <a:solidFill>
                  <a:srgbClr val="000000"/>
                </a:solidFill>
              </a:rPr>
              <a:t>Free space management system called when new block needed</a:t>
            </a:r>
          </a:p>
          <a:p>
            <a:pPr lvl="1"/>
            <a:r>
              <a:rPr lang="en-US" altLang="en-US" dirty="0">
                <a:solidFill>
                  <a:srgbClr val="000000"/>
                </a:solidFill>
              </a:rPr>
              <a:t>Improve efficiency by clustering blocks into groups but increases internal fragmentation</a:t>
            </a:r>
          </a:p>
          <a:p>
            <a:pPr lvl="1"/>
            <a:r>
              <a:rPr lang="en-US" altLang="en-US" dirty="0">
                <a:solidFill>
                  <a:srgbClr val="000000"/>
                </a:solidFill>
              </a:rPr>
              <a:t>Reliability can be a problem</a:t>
            </a:r>
          </a:p>
          <a:p>
            <a:pPr lvl="1"/>
            <a:r>
              <a:rPr lang="en-US" altLang="en-US" dirty="0">
                <a:solidFill>
                  <a:srgbClr val="000000"/>
                </a:solidFill>
              </a:rPr>
              <a:t>Locating a block can take many I/Os and disk seeks</a:t>
            </a:r>
          </a:p>
          <a:p>
            <a:pPr>
              <a:buFont typeface="Monotype Sorts" pitchFamily="-84" charset="2"/>
              <a:buNone/>
            </a:pPr>
            <a:endParaRPr lang="en-US" altLang="en-US" dirty="0"/>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904875" y="155575"/>
            <a:ext cx="7781925" cy="576263"/>
          </a:xfrm>
        </p:spPr>
        <p:txBody>
          <a:bodyPr>
            <a:normAutofit fontScale="90000"/>
          </a:bodyPr>
          <a:lstStyle/>
          <a:p>
            <a:pPr eaLnBrk="1" hangingPunct="1"/>
            <a:r>
              <a:rPr lang="en-US" altLang="en-US"/>
              <a:t>Disk Structure</a:t>
            </a:r>
          </a:p>
        </p:txBody>
      </p:sp>
      <p:sp>
        <p:nvSpPr>
          <p:cNvPr id="21506" name="Rectangle 3"/>
          <p:cNvSpPr>
            <a:spLocks noGrp="1" noChangeArrowheads="1"/>
          </p:cNvSpPr>
          <p:nvPr>
            <p:ph type="body" idx="1"/>
          </p:nvPr>
        </p:nvSpPr>
        <p:spPr>
          <a:xfrm>
            <a:off x="533400" y="1069975"/>
            <a:ext cx="7613650" cy="5102225"/>
          </a:xfrm>
        </p:spPr>
        <p:txBody>
          <a:bodyPr>
            <a:normAutofit fontScale="77500" lnSpcReduction="20000"/>
          </a:bodyPr>
          <a:lstStyle/>
          <a:p>
            <a:r>
              <a:rPr lang="en-US" altLang="en-US" dirty="0"/>
              <a:t>Disk drives are addressed as large 1-dimensional arrays of </a:t>
            </a:r>
            <a:r>
              <a:rPr lang="en-US" altLang="en-US" b="1" dirty="0">
                <a:solidFill>
                  <a:srgbClr val="3366FF"/>
                </a:solidFill>
              </a:rPr>
              <a:t>logical blocks</a:t>
            </a:r>
            <a:r>
              <a:rPr lang="en-US" altLang="en-US" dirty="0"/>
              <a:t>, where the logical block is the smallest unit of transfer</a:t>
            </a:r>
          </a:p>
          <a:p>
            <a:pPr lvl="1"/>
            <a:r>
              <a:rPr lang="en-US" altLang="en-US" dirty="0"/>
              <a:t>Low-level formatting creates </a:t>
            </a:r>
            <a:r>
              <a:rPr lang="en-US" altLang="en-US" b="1" dirty="0">
                <a:solidFill>
                  <a:srgbClr val="3366FF"/>
                </a:solidFill>
              </a:rPr>
              <a:t>logical blocks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46150" y="182563"/>
            <a:ext cx="8229600" cy="576262"/>
          </a:xfrm>
        </p:spPr>
        <p:txBody>
          <a:bodyPr>
            <a:normAutofit fontScale="90000"/>
          </a:bodyPr>
          <a:lstStyle/>
          <a:p>
            <a:r>
              <a:rPr lang="en-US" altLang="en-US"/>
              <a:t>Allocation Methods – Linked (Cont.)</a:t>
            </a:r>
          </a:p>
        </p:txBody>
      </p:sp>
      <p:sp>
        <p:nvSpPr>
          <p:cNvPr id="24579" name="Content Placeholder 2"/>
          <p:cNvSpPr>
            <a:spLocks noGrp="1"/>
          </p:cNvSpPr>
          <p:nvPr>
            <p:ph idx="1"/>
          </p:nvPr>
        </p:nvSpPr>
        <p:spPr>
          <a:xfrm>
            <a:off x="838200" y="1060450"/>
            <a:ext cx="8229600" cy="4530725"/>
          </a:xfrm>
        </p:spPr>
        <p:txBody>
          <a:bodyPr/>
          <a:lstStyle/>
          <a:p>
            <a:r>
              <a:rPr lang="en-US" altLang="en-US" dirty="0">
                <a:solidFill>
                  <a:srgbClr val="000000"/>
                </a:solidFill>
              </a:rPr>
              <a:t>FAT (File Allocation Table) variation</a:t>
            </a:r>
          </a:p>
          <a:p>
            <a:pPr lvl="1"/>
            <a:r>
              <a:rPr lang="en-US" altLang="en-US" dirty="0">
                <a:solidFill>
                  <a:srgbClr val="000000"/>
                </a:solidFill>
              </a:rPr>
              <a:t>Beginning of volume has table, indexed by block number</a:t>
            </a:r>
          </a:p>
          <a:p>
            <a:pPr lvl="1"/>
            <a:r>
              <a:rPr lang="en-US" altLang="en-US" dirty="0">
                <a:solidFill>
                  <a:srgbClr val="000000"/>
                </a:solidFill>
              </a:rPr>
              <a:t>Much like a linked list, but faster on disk and cacheable </a:t>
            </a:r>
          </a:p>
          <a:p>
            <a:pPr lvl="1"/>
            <a:r>
              <a:rPr lang="en-US" altLang="en-US" dirty="0">
                <a:solidFill>
                  <a:srgbClr val="000000"/>
                </a:solidFill>
              </a:rPr>
              <a:t>New block allocation simple</a:t>
            </a:r>
          </a:p>
          <a:p>
            <a:pPr>
              <a:buFont typeface="Monotype Sorts" pitchFamily="-84" charset="2"/>
              <a:buNone/>
            </a:pPr>
            <a:endParaRPr lang="en-US" altLang="en-US" dirty="0"/>
          </a:p>
          <a:p>
            <a:endParaRPr lang="en-US"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71513" y="277813"/>
            <a:ext cx="8015287" cy="576262"/>
          </a:xfrm>
        </p:spPr>
        <p:txBody>
          <a:bodyPr>
            <a:normAutofit fontScale="90000"/>
          </a:bodyPr>
          <a:lstStyle/>
          <a:p>
            <a:pPr eaLnBrk="1" hangingPunct="1"/>
            <a:r>
              <a:rPr lang="en-US" altLang="en-US"/>
              <a:t>Linked Allocation</a:t>
            </a:r>
          </a:p>
        </p:txBody>
      </p:sp>
      <p:sp>
        <p:nvSpPr>
          <p:cNvPr id="25603" name="Rectangle 3"/>
          <p:cNvSpPr>
            <a:spLocks noGrp="1" noChangeArrowheads="1"/>
          </p:cNvSpPr>
          <p:nvPr>
            <p:ph type="body" idx="1"/>
          </p:nvPr>
        </p:nvSpPr>
        <p:spPr>
          <a:xfrm>
            <a:off x="806450" y="1233488"/>
            <a:ext cx="7577138" cy="749300"/>
          </a:xfrm>
        </p:spPr>
        <p:txBody>
          <a:bodyPr>
            <a:normAutofit fontScale="77500" lnSpcReduction="20000"/>
          </a:bodyPr>
          <a:lstStyle/>
          <a:p>
            <a:r>
              <a:rPr lang="en-US" altLang="en-US"/>
              <a:t>Each file is a linked list of disk blocks: blocks may be scattered anywhere on the disk</a:t>
            </a:r>
          </a:p>
        </p:txBody>
      </p:sp>
      <p:grpSp>
        <p:nvGrpSpPr>
          <p:cNvPr id="2" name="Group 4"/>
          <p:cNvGrpSpPr>
            <a:grpSpLocks/>
          </p:cNvGrpSpPr>
          <p:nvPr/>
        </p:nvGrpSpPr>
        <p:grpSpPr bwMode="auto">
          <a:xfrm>
            <a:off x="2673350" y="2005013"/>
            <a:ext cx="2765425" cy="1500187"/>
            <a:chOff x="1684" y="1576"/>
            <a:chExt cx="1742" cy="945"/>
          </a:xfrm>
        </p:grpSpPr>
        <p:sp>
          <p:nvSpPr>
            <p:cNvPr id="25613" name="Rectangle 5"/>
            <p:cNvSpPr>
              <a:spLocks noChangeArrowheads="1"/>
            </p:cNvSpPr>
            <p:nvPr/>
          </p:nvSpPr>
          <p:spPr bwMode="auto">
            <a:xfrm>
              <a:off x="2481" y="1576"/>
              <a:ext cx="945" cy="272"/>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pointer</a:t>
              </a:r>
            </a:p>
          </p:txBody>
        </p:sp>
        <p:sp>
          <p:nvSpPr>
            <p:cNvPr id="25614" name="Rectangle 6"/>
            <p:cNvSpPr>
              <a:spLocks noChangeArrowheads="1"/>
            </p:cNvSpPr>
            <p:nvPr/>
          </p:nvSpPr>
          <p:spPr bwMode="auto">
            <a:xfrm>
              <a:off x="2481" y="1848"/>
              <a:ext cx="945" cy="673"/>
            </a:xfrm>
            <a:prstGeom prst="rect">
              <a:avLst/>
            </a:prstGeom>
            <a:solidFill>
              <a:schemeClr val="bg1"/>
            </a:solidFill>
            <a:ln w="9525">
              <a:solidFill>
                <a:schemeClr val="tx1"/>
              </a:solidFill>
              <a:miter lim="800000"/>
              <a:headEnd/>
              <a:tailEnd/>
            </a:ln>
          </p:spPr>
          <p:txBody>
            <a:bodyPr wrap="none" anchor="ctr"/>
            <a:lstStyle/>
            <a:p>
              <a:endParaRPr lang="en-US" altLang="en-US"/>
            </a:p>
          </p:txBody>
        </p:sp>
        <p:sp>
          <p:nvSpPr>
            <p:cNvPr id="25615" name="Text Box 7"/>
            <p:cNvSpPr txBox="1">
              <a:spLocks noChangeArrowheads="1"/>
            </p:cNvSpPr>
            <p:nvPr/>
          </p:nvSpPr>
          <p:spPr bwMode="auto">
            <a:xfrm>
              <a:off x="1684" y="1596"/>
              <a:ext cx="783" cy="233"/>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block      =</a:t>
              </a:r>
            </a:p>
          </p:txBody>
        </p:sp>
      </p:grpSp>
      <p:sp>
        <p:nvSpPr>
          <p:cNvPr id="8" name="Rectangle 3"/>
          <p:cNvSpPr txBox="1">
            <a:spLocks noChangeArrowheads="1"/>
          </p:cNvSpPr>
          <p:nvPr/>
        </p:nvSpPr>
        <p:spPr bwMode="auto">
          <a:xfrm>
            <a:off x="806450" y="3109913"/>
            <a:ext cx="7370763" cy="906462"/>
          </a:xfrm>
          <a:prstGeom prst="rect">
            <a:avLst/>
          </a:prstGeom>
          <a:noFill/>
          <a:ln>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buFont typeface="Monotype Sorts" pitchFamily="-84" charset="2"/>
              <a:buNone/>
              <a:defRPr/>
            </a:pPr>
            <a:endParaRPr lang="en-US" altLang="en-US" kern="0"/>
          </a:p>
          <a:p>
            <a:pPr>
              <a:defRPr/>
            </a:pPr>
            <a:r>
              <a:rPr lang="en-US" altLang="en-US" kern="0"/>
              <a:t>Mapping</a:t>
            </a:r>
          </a:p>
        </p:txBody>
      </p:sp>
      <p:sp>
        <p:nvSpPr>
          <p:cNvPr id="25606" name="Rectangle 4"/>
          <p:cNvSpPr>
            <a:spLocks noChangeArrowheads="1"/>
          </p:cNvSpPr>
          <p:nvPr/>
        </p:nvSpPr>
        <p:spPr bwMode="auto">
          <a:xfrm>
            <a:off x="685800" y="4933950"/>
            <a:ext cx="7837488" cy="1633538"/>
          </a:xfrm>
          <a:prstGeom prst="rect">
            <a:avLst/>
          </a:prstGeom>
          <a:noFill/>
          <a:ln w="9525">
            <a:noFill/>
            <a:miter lim="800000"/>
            <a:headEnd/>
            <a:tailEnd/>
          </a:ln>
        </p:spPr>
        <p:txBody>
          <a:bodyPr lIns="91435" tIns="45718" rIns="91435" bIns="45718"/>
          <a:lstStyle/>
          <a:p>
            <a:pPr lvl="1">
              <a:buClr>
                <a:schemeClr val="accent2"/>
              </a:buClr>
              <a:buSzPct val="90000"/>
            </a:pPr>
            <a:r>
              <a:rPr kumimoji="1" lang="en-US" altLang="en-US">
                <a:latin typeface="Helvetica" pitchFamily="-84" charset="0"/>
              </a:rPr>
              <a:t>Block to be accessed is the Qth block in the linked chain of blocks representing the file.</a:t>
            </a:r>
          </a:p>
          <a:p>
            <a:pPr lvl="1">
              <a:buClr>
                <a:schemeClr val="accent2"/>
              </a:buClr>
              <a:buSzPct val="90000"/>
            </a:pPr>
            <a:endParaRPr kumimoji="1" lang="en-US" altLang="en-US">
              <a:latin typeface="Helvetica" pitchFamily="-84" charset="0"/>
            </a:endParaRPr>
          </a:p>
          <a:p>
            <a:pPr lvl="1">
              <a:buClr>
                <a:schemeClr val="accent2"/>
              </a:buClr>
              <a:buSzPct val="90000"/>
            </a:pPr>
            <a:r>
              <a:rPr kumimoji="1" lang="en-US" altLang="en-US">
                <a:latin typeface="Helvetica" pitchFamily="-84" charset="0"/>
              </a:rPr>
              <a:t>Displacement into block = R + 1</a:t>
            </a:r>
          </a:p>
        </p:txBody>
      </p:sp>
      <p:grpSp>
        <p:nvGrpSpPr>
          <p:cNvPr id="3" name="Group 1"/>
          <p:cNvGrpSpPr>
            <a:grpSpLocks/>
          </p:cNvGrpSpPr>
          <p:nvPr/>
        </p:nvGrpSpPr>
        <p:grpSpPr bwMode="auto">
          <a:xfrm>
            <a:off x="3232150" y="3935413"/>
            <a:ext cx="1374775" cy="985837"/>
            <a:chOff x="3232150" y="3935037"/>
            <a:chExt cx="1374775" cy="985838"/>
          </a:xfrm>
        </p:grpSpPr>
        <p:sp>
          <p:nvSpPr>
            <p:cNvPr id="25608" name="Text Box 5"/>
            <p:cNvSpPr txBox="1">
              <a:spLocks noChangeArrowheads="1"/>
            </p:cNvSpPr>
            <p:nvPr/>
          </p:nvSpPr>
          <p:spPr bwMode="auto">
            <a:xfrm>
              <a:off x="3232150" y="4250950"/>
              <a:ext cx="898525" cy="369887"/>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LA/511</a:t>
              </a:r>
            </a:p>
          </p:txBody>
        </p:sp>
        <p:sp>
          <p:nvSpPr>
            <p:cNvPr id="25609" name="Text Box 6"/>
            <p:cNvSpPr txBox="1">
              <a:spLocks noChangeArrowheads="1"/>
            </p:cNvSpPr>
            <p:nvPr/>
          </p:nvSpPr>
          <p:spPr bwMode="auto">
            <a:xfrm>
              <a:off x="4241800" y="3935037"/>
              <a:ext cx="365125" cy="369888"/>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Q</a:t>
              </a:r>
            </a:p>
          </p:txBody>
        </p:sp>
        <p:sp>
          <p:nvSpPr>
            <p:cNvPr id="25610" name="Text Box 7"/>
            <p:cNvSpPr txBox="1">
              <a:spLocks noChangeArrowheads="1"/>
            </p:cNvSpPr>
            <p:nvPr/>
          </p:nvSpPr>
          <p:spPr bwMode="auto">
            <a:xfrm>
              <a:off x="4241800" y="4550987"/>
              <a:ext cx="352425" cy="369888"/>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R</a:t>
              </a:r>
            </a:p>
          </p:txBody>
        </p:sp>
        <p:sp>
          <p:nvSpPr>
            <p:cNvPr id="25611" name="Line 8"/>
            <p:cNvSpPr>
              <a:spLocks noChangeShapeType="1"/>
            </p:cNvSpPr>
            <p:nvPr/>
          </p:nvSpPr>
          <p:spPr bwMode="auto">
            <a:xfrm flipV="1">
              <a:off x="4049713" y="4177925"/>
              <a:ext cx="258762" cy="173037"/>
            </a:xfrm>
            <a:prstGeom prst="line">
              <a:avLst/>
            </a:prstGeom>
            <a:noFill/>
            <a:ln w="9525">
              <a:solidFill>
                <a:schemeClr val="tx1"/>
              </a:solidFill>
              <a:round/>
              <a:headEnd/>
              <a:tailEnd/>
            </a:ln>
          </p:spPr>
          <p:txBody>
            <a:bodyPr wrap="none" lIns="91435" tIns="45718" rIns="91435" bIns="45718" anchor="ctr"/>
            <a:lstStyle/>
            <a:p>
              <a:endParaRPr lang="en-US"/>
            </a:p>
          </p:txBody>
        </p:sp>
        <p:sp>
          <p:nvSpPr>
            <p:cNvPr id="25612" name="Line 9"/>
            <p:cNvSpPr>
              <a:spLocks noChangeShapeType="1"/>
            </p:cNvSpPr>
            <p:nvPr/>
          </p:nvSpPr>
          <p:spPr bwMode="auto">
            <a:xfrm>
              <a:off x="4057650" y="4489075"/>
              <a:ext cx="258763" cy="173037"/>
            </a:xfrm>
            <a:prstGeom prst="line">
              <a:avLst/>
            </a:prstGeom>
            <a:noFill/>
            <a:ln w="9525">
              <a:solidFill>
                <a:schemeClr val="tx1"/>
              </a:solidFill>
              <a:round/>
              <a:headEnd/>
              <a:tailEnd/>
            </a:ln>
          </p:spPr>
          <p:txBody>
            <a:bodyPr wrap="none" lIns="91435" tIns="45718" rIns="91435" bIns="45718" anchor="ctr"/>
            <a:lstStyle/>
            <a:p>
              <a:endParaRPr lang="en-US"/>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041400" y="214313"/>
            <a:ext cx="7645400" cy="576262"/>
          </a:xfrm>
        </p:spPr>
        <p:txBody>
          <a:bodyPr>
            <a:normAutofit fontScale="90000"/>
          </a:bodyPr>
          <a:lstStyle/>
          <a:p>
            <a:pPr eaLnBrk="1" hangingPunct="1"/>
            <a:r>
              <a:rPr lang="en-US" altLang="en-US"/>
              <a:t>Linked Allocation</a:t>
            </a:r>
            <a:endParaRPr lang="en-US" altLang="en-US" sz="2400"/>
          </a:p>
        </p:txBody>
      </p:sp>
      <p:pic>
        <p:nvPicPr>
          <p:cNvPr id="26627" name="Picture 5"/>
          <p:cNvPicPr>
            <a:picLocks noChangeAspect="1" noChangeArrowheads="1"/>
          </p:cNvPicPr>
          <p:nvPr/>
        </p:nvPicPr>
        <p:blipFill>
          <a:blip r:embed="rId3"/>
          <a:srcRect/>
          <a:stretch>
            <a:fillRect/>
          </a:stretch>
        </p:blipFill>
        <p:spPr bwMode="auto">
          <a:xfrm>
            <a:off x="2576513" y="1308100"/>
            <a:ext cx="4543425" cy="4259263"/>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089025" y="214313"/>
            <a:ext cx="7597775" cy="576262"/>
          </a:xfrm>
        </p:spPr>
        <p:txBody>
          <a:bodyPr>
            <a:normAutofit fontScale="90000"/>
          </a:bodyPr>
          <a:lstStyle/>
          <a:p>
            <a:pPr eaLnBrk="1" hangingPunct="1"/>
            <a:r>
              <a:rPr lang="en-US" altLang="en-US"/>
              <a:t>File-Allocation Table</a:t>
            </a:r>
            <a:endParaRPr lang="en-US" altLang="en-US" sz="2400"/>
          </a:p>
        </p:txBody>
      </p:sp>
      <p:pic>
        <p:nvPicPr>
          <p:cNvPr id="27651" name="Picture 5"/>
          <p:cNvPicPr>
            <a:picLocks noChangeAspect="1" noChangeArrowheads="1"/>
          </p:cNvPicPr>
          <p:nvPr/>
        </p:nvPicPr>
        <p:blipFill>
          <a:blip r:embed="rId3"/>
          <a:srcRect/>
          <a:stretch>
            <a:fillRect/>
          </a:stretch>
        </p:blipFill>
        <p:spPr bwMode="auto">
          <a:xfrm>
            <a:off x="1870075" y="1233488"/>
            <a:ext cx="5481638" cy="4462462"/>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82563"/>
            <a:ext cx="8229600" cy="576262"/>
          </a:xfrm>
        </p:spPr>
        <p:txBody>
          <a:bodyPr>
            <a:normAutofit fontScale="90000"/>
          </a:bodyPr>
          <a:lstStyle/>
          <a:p>
            <a:r>
              <a:rPr lang="en-US" altLang="en-US"/>
              <a:t>Allocation Methods - Indexed</a:t>
            </a:r>
          </a:p>
        </p:txBody>
      </p:sp>
      <p:sp>
        <p:nvSpPr>
          <p:cNvPr id="28675" name="Content Placeholder 2"/>
          <p:cNvSpPr>
            <a:spLocks noGrp="1"/>
          </p:cNvSpPr>
          <p:nvPr>
            <p:ph idx="1"/>
          </p:nvPr>
        </p:nvSpPr>
        <p:spPr/>
        <p:txBody>
          <a:bodyPr/>
          <a:lstStyle/>
          <a:p>
            <a:r>
              <a:rPr lang="en-US" altLang="en-US" b="1">
                <a:solidFill>
                  <a:srgbClr val="3366FF"/>
                </a:solidFill>
              </a:rPr>
              <a:t>Indexed allocation</a:t>
            </a:r>
          </a:p>
          <a:p>
            <a:pPr lvl="1"/>
            <a:r>
              <a:rPr lang="en-US" altLang="en-US">
                <a:solidFill>
                  <a:srgbClr val="000000"/>
                </a:solidFill>
              </a:rPr>
              <a:t>Each file has its own </a:t>
            </a:r>
            <a:r>
              <a:rPr lang="en-US" altLang="en-US" b="1">
                <a:solidFill>
                  <a:srgbClr val="3366FF"/>
                </a:solidFill>
              </a:rPr>
              <a:t>index block</a:t>
            </a:r>
            <a:r>
              <a:rPr lang="en-US" altLang="en-US">
                <a:solidFill>
                  <a:srgbClr val="000000"/>
                </a:solidFill>
              </a:rPr>
              <a:t>(s) of pointers to its data blocks</a:t>
            </a:r>
          </a:p>
          <a:p>
            <a:endParaRPr lang="en-US" altLang="en-US">
              <a:solidFill>
                <a:srgbClr val="000000"/>
              </a:solidFill>
            </a:endParaRPr>
          </a:p>
          <a:p>
            <a:r>
              <a:rPr lang="en-US" altLang="en-US">
                <a:solidFill>
                  <a:srgbClr val="000000"/>
                </a:solidFill>
              </a:rPr>
              <a:t>Logical view</a:t>
            </a:r>
          </a:p>
          <a:p>
            <a:endParaRPr lang="en-US" altLang="en-US"/>
          </a:p>
        </p:txBody>
      </p:sp>
      <p:pic>
        <p:nvPicPr>
          <p:cNvPr id="28676" name="Picture 2"/>
          <p:cNvPicPr>
            <a:picLocks noChangeAspect="1"/>
          </p:cNvPicPr>
          <p:nvPr/>
        </p:nvPicPr>
        <p:blipFill>
          <a:blip r:embed="rId2"/>
          <a:srcRect/>
          <a:stretch>
            <a:fillRect/>
          </a:stretch>
        </p:blipFill>
        <p:spPr bwMode="auto">
          <a:xfrm>
            <a:off x="3886200" y="3454400"/>
            <a:ext cx="2286000" cy="248920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Example of Indexed Allocation</a:t>
            </a:r>
            <a:endParaRPr lang="en-US" altLang="en-US" sz="2400"/>
          </a:p>
        </p:txBody>
      </p:sp>
      <p:pic>
        <p:nvPicPr>
          <p:cNvPr id="29699" name="Picture 4" descr="11"/>
          <p:cNvPicPr>
            <a:picLocks noChangeAspect="1" noChangeArrowheads="1"/>
          </p:cNvPicPr>
          <p:nvPr/>
        </p:nvPicPr>
        <p:blipFill>
          <a:blip r:embed="rId3"/>
          <a:srcRect/>
          <a:stretch>
            <a:fillRect/>
          </a:stretch>
        </p:blipFill>
        <p:spPr bwMode="auto">
          <a:xfrm>
            <a:off x="2224088" y="1230313"/>
            <a:ext cx="4967287" cy="4359275"/>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008063" y="182563"/>
            <a:ext cx="7694612" cy="576262"/>
          </a:xfrm>
        </p:spPr>
        <p:txBody>
          <a:bodyPr>
            <a:normAutofit fontScale="90000"/>
          </a:bodyPr>
          <a:lstStyle/>
          <a:p>
            <a:pPr eaLnBrk="1" hangingPunct="1"/>
            <a:r>
              <a:rPr lang="en-US" altLang="en-US"/>
              <a:t>Indexed Allocation (Cont.)</a:t>
            </a:r>
          </a:p>
        </p:txBody>
      </p:sp>
      <p:sp>
        <p:nvSpPr>
          <p:cNvPr id="30723" name="Rectangle 3"/>
          <p:cNvSpPr>
            <a:spLocks noGrp="1" noChangeArrowheads="1"/>
          </p:cNvSpPr>
          <p:nvPr>
            <p:ph type="body" idx="1"/>
          </p:nvPr>
        </p:nvSpPr>
        <p:spPr>
          <a:xfrm>
            <a:off x="806450" y="1233488"/>
            <a:ext cx="7370763" cy="3205162"/>
          </a:xfrm>
        </p:spPr>
        <p:txBody>
          <a:bodyPr>
            <a:normAutofit fontScale="85000" lnSpcReduction="10000"/>
          </a:bodyPr>
          <a:lstStyle/>
          <a:p>
            <a:pPr>
              <a:lnSpc>
                <a:spcPct val="90000"/>
              </a:lnSpc>
            </a:pPr>
            <a:r>
              <a:rPr lang="en-US" altLang="en-US"/>
              <a:t>Need index table</a:t>
            </a:r>
          </a:p>
          <a:p>
            <a:pPr>
              <a:lnSpc>
                <a:spcPct val="90000"/>
              </a:lnSpc>
            </a:pPr>
            <a:endParaRPr lang="en-US" altLang="en-US" sz="800"/>
          </a:p>
          <a:p>
            <a:pPr>
              <a:lnSpc>
                <a:spcPct val="90000"/>
              </a:lnSpc>
            </a:pPr>
            <a:r>
              <a:rPr lang="en-US" altLang="en-US"/>
              <a:t>Random access</a:t>
            </a:r>
          </a:p>
          <a:p>
            <a:pPr>
              <a:lnSpc>
                <a:spcPct val="90000"/>
              </a:lnSpc>
            </a:pPr>
            <a:endParaRPr lang="en-US" altLang="en-US" sz="800"/>
          </a:p>
          <a:p>
            <a:pPr>
              <a:lnSpc>
                <a:spcPct val="90000"/>
              </a:lnSpc>
            </a:pPr>
            <a:r>
              <a:rPr lang="en-US" altLang="en-US"/>
              <a:t>Dynamic access without external fragmentation, but have overhead of index block</a:t>
            </a:r>
          </a:p>
          <a:p>
            <a:pPr>
              <a:lnSpc>
                <a:spcPct val="90000"/>
              </a:lnSpc>
            </a:pPr>
            <a:endParaRPr lang="en-US" altLang="en-US" sz="800"/>
          </a:p>
          <a:p>
            <a:pPr>
              <a:lnSpc>
                <a:spcPct val="90000"/>
              </a:lnSpc>
            </a:pPr>
            <a:r>
              <a:rPr lang="en-US" altLang="en-US"/>
              <a:t>Mapping from logical to physical in a file of maximum size of 256K bytes and block size of 512 bytes.  We need only 1 block for index table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28700" y="277813"/>
            <a:ext cx="7658100" cy="576262"/>
          </a:xfrm>
        </p:spPr>
        <p:txBody>
          <a:bodyPr>
            <a:normAutofit fontScale="90000"/>
          </a:bodyPr>
          <a:lstStyle/>
          <a:p>
            <a:pPr eaLnBrk="1" hangingPunct="1"/>
            <a:r>
              <a:rPr lang="en-US" altLang="en-US"/>
              <a:t>Indexed Allocation – Mapping (Cont.)</a:t>
            </a:r>
          </a:p>
        </p:txBody>
      </p:sp>
      <p:pic>
        <p:nvPicPr>
          <p:cNvPr id="33795" name="Picture 3"/>
          <p:cNvPicPr>
            <a:picLocks noChangeAspect="1"/>
          </p:cNvPicPr>
          <p:nvPr/>
        </p:nvPicPr>
        <p:blipFill>
          <a:blip r:embed="rId3"/>
          <a:srcRect/>
          <a:stretch>
            <a:fillRect/>
          </a:stretch>
        </p:blipFill>
        <p:spPr bwMode="auto">
          <a:xfrm>
            <a:off x="979488" y="1312863"/>
            <a:ext cx="6980237" cy="4384675"/>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69925" y="230188"/>
            <a:ext cx="8229600" cy="1050925"/>
          </a:xfrm>
        </p:spPr>
        <p:txBody>
          <a:bodyPr>
            <a:normAutofit fontScale="90000"/>
          </a:bodyPr>
          <a:lstStyle/>
          <a:p>
            <a:pPr eaLnBrk="1" hangingPunct="1"/>
            <a:r>
              <a:rPr lang="en-US" altLang="en-US"/>
              <a:t>Combined Scheme:  UNIX UFS </a:t>
            </a:r>
            <a:br>
              <a:rPr lang="en-US" altLang="en-US" sz="2800"/>
            </a:br>
            <a:endParaRPr lang="en-US" altLang="en-US" sz="2800"/>
          </a:p>
        </p:txBody>
      </p:sp>
      <p:pic>
        <p:nvPicPr>
          <p:cNvPr id="34819" name="Picture 5"/>
          <p:cNvPicPr>
            <a:picLocks noChangeAspect="1" noChangeArrowheads="1"/>
          </p:cNvPicPr>
          <p:nvPr/>
        </p:nvPicPr>
        <p:blipFill>
          <a:blip r:embed="rId3"/>
          <a:srcRect/>
          <a:stretch>
            <a:fillRect/>
          </a:stretch>
        </p:blipFill>
        <p:spPr bwMode="auto">
          <a:xfrm>
            <a:off x="2336800" y="1684338"/>
            <a:ext cx="5175250" cy="3887787"/>
          </a:xfrm>
          <a:prstGeom prst="rect">
            <a:avLst/>
          </a:prstGeom>
          <a:noFill/>
          <a:ln w="9525">
            <a:noFill/>
            <a:miter lim="800000"/>
            <a:headEnd/>
            <a:tailEnd/>
          </a:ln>
        </p:spPr>
      </p:pic>
      <p:sp>
        <p:nvSpPr>
          <p:cNvPr id="34820" name="TextBox 3"/>
          <p:cNvSpPr txBox="1">
            <a:spLocks noChangeArrowheads="1"/>
          </p:cNvSpPr>
          <p:nvPr/>
        </p:nvSpPr>
        <p:spPr bwMode="auto">
          <a:xfrm>
            <a:off x="819150" y="5788025"/>
            <a:ext cx="7931150" cy="368300"/>
          </a:xfrm>
          <a:prstGeom prst="rect">
            <a:avLst/>
          </a:prstGeom>
          <a:noFill/>
          <a:ln w="9525">
            <a:noFill/>
            <a:miter lim="800000"/>
            <a:headEnd/>
            <a:tailEnd/>
          </a:ln>
        </p:spPr>
        <p:txBody>
          <a:bodyPr lIns="91435" tIns="45718" rIns="91435" bIns="45718">
            <a:spAutoFit/>
          </a:bodyPr>
          <a:lstStyle/>
          <a:p>
            <a:r>
              <a:rPr lang="en-US" altLang="en-US"/>
              <a:t>More index blocks than can be addressed with 32-bit file pointer</a:t>
            </a:r>
          </a:p>
        </p:txBody>
      </p:sp>
      <p:sp>
        <p:nvSpPr>
          <p:cNvPr id="34821" name="TextBox 1"/>
          <p:cNvSpPr txBox="1">
            <a:spLocks noChangeArrowheads="1"/>
          </p:cNvSpPr>
          <p:nvPr/>
        </p:nvSpPr>
        <p:spPr bwMode="auto">
          <a:xfrm>
            <a:off x="811213" y="1111250"/>
            <a:ext cx="7512050" cy="368300"/>
          </a:xfrm>
          <a:prstGeom prst="rect">
            <a:avLst/>
          </a:prstGeom>
          <a:noFill/>
          <a:ln w="9525">
            <a:noFill/>
            <a:miter lim="800000"/>
            <a:headEnd/>
            <a:tailEnd/>
          </a:ln>
        </p:spPr>
        <p:txBody>
          <a:bodyPr>
            <a:spAutoFit/>
          </a:bodyPr>
          <a:lstStyle/>
          <a:p>
            <a:r>
              <a:rPr lang="en-US" altLang="en-US"/>
              <a:t>4K bytes per block, 32-bit addresses</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182563"/>
            <a:ext cx="8229600" cy="576262"/>
          </a:xfrm>
        </p:spPr>
        <p:txBody>
          <a:bodyPr>
            <a:normAutofit fontScale="90000"/>
          </a:bodyPr>
          <a:lstStyle/>
          <a:p>
            <a:r>
              <a:rPr lang="en-US" altLang="en-US"/>
              <a:t>Performance</a:t>
            </a:r>
          </a:p>
        </p:txBody>
      </p:sp>
      <p:sp>
        <p:nvSpPr>
          <p:cNvPr id="35843" name="Content Placeholder 2"/>
          <p:cNvSpPr>
            <a:spLocks noGrp="1"/>
          </p:cNvSpPr>
          <p:nvPr>
            <p:ph idx="1"/>
          </p:nvPr>
        </p:nvSpPr>
        <p:spPr>
          <a:xfrm>
            <a:off x="869950" y="1138238"/>
            <a:ext cx="7154863" cy="4530725"/>
          </a:xfrm>
        </p:spPr>
        <p:txBody>
          <a:bodyPr>
            <a:normAutofit fontScale="92500" lnSpcReduction="10000"/>
          </a:bodyPr>
          <a:lstStyle/>
          <a:p>
            <a:r>
              <a:rPr lang="en-US" altLang="en-US" dirty="0"/>
              <a:t>Best method depends on file access type</a:t>
            </a:r>
          </a:p>
          <a:p>
            <a:pPr lvl="1"/>
            <a:r>
              <a:rPr lang="en-US" altLang="en-US" dirty="0"/>
              <a:t>Contiguous great for sequential and random</a:t>
            </a:r>
          </a:p>
          <a:p>
            <a:r>
              <a:rPr lang="en-US" altLang="en-US" dirty="0"/>
              <a:t>Linked good for sequential, not random</a:t>
            </a:r>
          </a:p>
          <a:p>
            <a:r>
              <a:rPr lang="en-US" altLang="en-US" dirty="0"/>
              <a:t>Declare access type at creation -&gt; select either contiguous or linked</a:t>
            </a:r>
          </a:p>
          <a:p>
            <a:r>
              <a:rPr lang="en-US" altLang="en-US" dirty="0"/>
              <a:t>Indexed more complex</a:t>
            </a:r>
          </a:p>
          <a:p>
            <a:pPr lvl="1"/>
            <a:r>
              <a:rPr lang="en-US" altLang="en-US" dirty="0"/>
              <a:t>Single block access could require 2 index block reads then data block read</a:t>
            </a:r>
          </a:p>
          <a:p>
            <a:pPr lvl="1"/>
            <a:r>
              <a:rPr lang="en-US" altLang="en-US" dirty="0"/>
              <a:t>Clustering can help improve throughput, reduce CPU overhead</a:t>
            </a:r>
          </a:p>
          <a:p>
            <a:pPr lvl="1"/>
            <a:endParaRPr lang="en-US" alt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6239</TotalTime>
  <Words>7737</Words>
  <Application>Microsoft Office PowerPoint</Application>
  <PresentationFormat>On-screen Show (4:3)</PresentationFormat>
  <Paragraphs>1095</Paragraphs>
  <Slides>151</Slides>
  <Notes>129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151</vt:i4>
      </vt:variant>
    </vt:vector>
  </HeadingPairs>
  <TitlesOfParts>
    <vt:vector size="160" baseType="lpstr">
      <vt:lpstr>Arial</vt:lpstr>
      <vt:lpstr>Calibri</vt:lpstr>
      <vt:lpstr>Courier New</vt:lpstr>
      <vt:lpstr>Helvetica</vt:lpstr>
      <vt:lpstr>Monotype Sorts</vt:lpstr>
      <vt:lpstr>Palatino-Roman</vt:lpstr>
      <vt:lpstr>Times New Roman</vt:lpstr>
      <vt:lpstr>Webdings</vt:lpstr>
      <vt:lpstr>Office Theme</vt:lpstr>
      <vt:lpstr>CS 300- Storage Management</vt:lpstr>
      <vt:lpstr>Overview of Mass Storage Structure</vt:lpstr>
      <vt:lpstr>Moving-head Disk Mechanism</vt:lpstr>
      <vt:lpstr>Hard Disks</vt:lpstr>
      <vt:lpstr>Hard Disk Performance</vt:lpstr>
      <vt:lpstr>The First Commercial Disk Drive</vt:lpstr>
      <vt:lpstr>Solid-State Disks</vt:lpstr>
      <vt:lpstr>Magnetic Tape</vt:lpstr>
      <vt:lpstr>Disk Structure</vt:lpstr>
      <vt:lpstr>Storage Array</vt:lpstr>
      <vt:lpstr>Storage Area Network</vt:lpstr>
      <vt:lpstr>Storage Area Network (Cont.)</vt:lpstr>
      <vt:lpstr>Network-Attached Storage</vt:lpstr>
      <vt:lpstr>Disk Scheduling</vt:lpstr>
      <vt:lpstr>Disk Scheduling (Cont.)</vt:lpstr>
      <vt:lpstr>Disk Scheduling (Cont.)</vt:lpstr>
      <vt:lpstr>FCFS</vt:lpstr>
      <vt:lpstr>SSTF</vt:lpstr>
      <vt:lpstr>SCAN</vt:lpstr>
      <vt:lpstr>SCAN (Cont.)</vt:lpstr>
      <vt:lpstr>C-SCAN</vt:lpstr>
      <vt:lpstr>C-SCAN (Cont.)</vt:lpstr>
      <vt:lpstr>C-LOOK</vt:lpstr>
      <vt:lpstr>C-LOOK (Cont.)</vt:lpstr>
      <vt:lpstr>Selecting a Disk-Scheduling Algorithm</vt:lpstr>
      <vt:lpstr>Disk Management</vt:lpstr>
      <vt:lpstr>Disk Management (Cont.)</vt:lpstr>
      <vt:lpstr>Booting from a Disk in Windows</vt:lpstr>
      <vt:lpstr>Swap-Space Management</vt:lpstr>
      <vt:lpstr>Data Structures for Swapping on Linux Systems</vt:lpstr>
      <vt:lpstr>RAID Structure</vt:lpstr>
      <vt:lpstr>RAID (Cont.)</vt:lpstr>
      <vt:lpstr>RAID Levels</vt:lpstr>
      <vt:lpstr>RAID (0 + 1) and (1 + 0)</vt:lpstr>
      <vt:lpstr>File Concept</vt:lpstr>
      <vt:lpstr>File Attributes</vt:lpstr>
      <vt:lpstr>File info Window on Mac OS X</vt:lpstr>
      <vt:lpstr>File Operations</vt:lpstr>
      <vt:lpstr>Open Files</vt:lpstr>
      <vt:lpstr>Open File Locking</vt:lpstr>
      <vt:lpstr>File Types – Name, Extension</vt:lpstr>
      <vt:lpstr>File Structure</vt:lpstr>
      <vt:lpstr>Sequential-access File</vt:lpstr>
      <vt:lpstr>Access Methods</vt:lpstr>
      <vt:lpstr>Simulation of Sequential Access on Direct-access File</vt:lpstr>
      <vt:lpstr>Other Access Methods</vt:lpstr>
      <vt:lpstr>Example of Index and Relative Files</vt:lpstr>
      <vt:lpstr>Directory Structure</vt:lpstr>
      <vt:lpstr>Disk Structure</vt:lpstr>
      <vt:lpstr>A Typical File-system Organization</vt:lpstr>
      <vt:lpstr>Operations Performed on Directory</vt:lpstr>
      <vt:lpstr>Directory Organization</vt:lpstr>
      <vt:lpstr>Single-Level Directory</vt:lpstr>
      <vt:lpstr>Two-Level Directory</vt:lpstr>
      <vt:lpstr>Tree-Structured Directories</vt:lpstr>
      <vt:lpstr>Tree-Structured Directories (Cont.)</vt:lpstr>
      <vt:lpstr>Tree-Structured Directories (Cont)</vt:lpstr>
      <vt:lpstr>Acyclic-Graph Directories</vt:lpstr>
      <vt:lpstr>Acyclic-Graph Directories (Cont.)</vt:lpstr>
      <vt:lpstr>General Graph Directory</vt:lpstr>
      <vt:lpstr>General Graph Directory (Cont.)</vt:lpstr>
      <vt:lpstr>File System Mounting</vt:lpstr>
      <vt:lpstr>Mount Point</vt:lpstr>
      <vt:lpstr>File Sharing</vt:lpstr>
      <vt:lpstr>File Sharing – Remote File Systems</vt:lpstr>
      <vt:lpstr>File Sharing – Failure Modes</vt:lpstr>
      <vt:lpstr>File Sharing – Consistency Semantics</vt:lpstr>
      <vt:lpstr>Protection</vt:lpstr>
      <vt:lpstr>Access Lists and Groups</vt:lpstr>
      <vt:lpstr>Windows 7 Access-Control List Management</vt:lpstr>
      <vt:lpstr>A Sample UNIX Directory Listing</vt:lpstr>
      <vt:lpstr>File-System Structure</vt:lpstr>
      <vt:lpstr>Layered File System</vt:lpstr>
      <vt:lpstr>File System Layers</vt:lpstr>
      <vt:lpstr>File System Layers (Cont.)</vt:lpstr>
      <vt:lpstr>File System Layers (Cont.)</vt:lpstr>
      <vt:lpstr>File-System Implementation</vt:lpstr>
      <vt:lpstr>File-System Implementation (Cont.)</vt:lpstr>
      <vt:lpstr>In-Memory File System Structures</vt:lpstr>
      <vt:lpstr>In-Memory File System Structures</vt:lpstr>
      <vt:lpstr>Partitions and Mounting</vt:lpstr>
      <vt:lpstr>Virtual File Systems</vt:lpstr>
      <vt:lpstr>Virtual File Systems (Cont.)</vt:lpstr>
      <vt:lpstr>Virtual File System Implementation</vt:lpstr>
      <vt:lpstr>Directory Implementation</vt:lpstr>
      <vt:lpstr>Allocation Methods - Contiguous</vt:lpstr>
      <vt:lpstr>Contiguous Allocation</vt:lpstr>
      <vt:lpstr>Extent-Based Systems</vt:lpstr>
      <vt:lpstr>Allocation Methods - Linked</vt:lpstr>
      <vt:lpstr>Allocation Methods – Linked (Cont.)</vt:lpstr>
      <vt:lpstr>Linked Allocation</vt:lpstr>
      <vt:lpstr>Linked Allocation</vt:lpstr>
      <vt:lpstr>File-Allocation Table</vt:lpstr>
      <vt:lpstr>Allocation Methods - Indexed</vt:lpstr>
      <vt:lpstr>Example of Indexed Allocation</vt:lpstr>
      <vt:lpstr>Indexed Allocation (Cont.)</vt:lpstr>
      <vt:lpstr>Indexed Allocation – Mapping (Cont.)</vt:lpstr>
      <vt:lpstr>Combined Scheme:  UNIX UFS  </vt:lpstr>
      <vt:lpstr>Performance</vt:lpstr>
      <vt:lpstr>Free-Space Management</vt:lpstr>
      <vt:lpstr>Free-Space Management (Cont.)</vt:lpstr>
      <vt:lpstr>Linked Free Space List on Disk</vt:lpstr>
      <vt:lpstr>Free-Space Management (Cont.)</vt:lpstr>
      <vt:lpstr>Efficiency and Performance</vt:lpstr>
      <vt:lpstr>Efficiency and Performance (Cont.)</vt:lpstr>
      <vt:lpstr>Page Cache</vt:lpstr>
      <vt:lpstr>I/O Without a Unified Buffer Cache</vt:lpstr>
      <vt:lpstr>Unified Buffer Cache</vt:lpstr>
      <vt:lpstr>I/O Using a Unified Buffer Cache</vt:lpstr>
      <vt:lpstr>Recovery</vt:lpstr>
      <vt:lpstr>Log Structured File Systems</vt:lpstr>
      <vt:lpstr>Overview</vt:lpstr>
      <vt:lpstr>I/O Hardware</vt:lpstr>
      <vt:lpstr>A Typical PC Bus Structure</vt:lpstr>
      <vt:lpstr>I/O Hardware (Cont.)</vt:lpstr>
      <vt:lpstr>Device I/O Port Locations on PCs (partial)</vt:lpstr>
      <vt:lpstr>Polling</vt:lpstr>
      <vt:lpstr>Interrupts</vt:lpstr>
      <vt:lpstr>Interrupt-Driven I/O Cycle</vt:lpstr>
      <vt:lpstr>Intel Pentium Processor Event-Vector Table</vt:lpstr>
      <vt:lpstr>Interrupts (Cont.)</vt:lpstr>
      <vt:lpstr>Direct Memory Access</vt:lpstr>
      <vt:lpstr>Six Step Process to Perform DMA Transfer</vt:lpstr>
      <vt:lpstr>Application I/O Interface</vt:lpstr>
      <vt:lpstr>A Kernel I/O Structure</vt:lpstr>
      <vt:lpstr>Characteristics of I/O Devices</vt:lpstr>
      <vt:lpstr>Characteristics of I/O Devices (Cont.)</vt:lpstr>
      <vt:lpstr>Block and Character Devices</vt:lpstr>
      <vt:lpstr>Network Devices</vt:lpstr>
      <vt:lpstr>Clocks and Timers</vt:lpstr>
      <vt:lpstr>Nonblocking and Asynchronous I/O</vt:lpstr>
      <vt:lpstr>Two I/O Methods</vt:lpstr>
      <vt:lpstr>Vectored I/O</vt:lpstr>
      <vt:lpstr>Kernel I/O Subsystem</vt:lpstr>
      <vt:lpstr>Device-status Table</vt:lpstr>
      <vt:lpstr>Kernel I/O Subsystem</vt:lpstr>
      <vt:lpstr>Error Handling</vt:lpstr>
      <vt:lpstr>I/O Protection</vt:lpstr>
      <vt:lpstr>Use of a System Call to Perform I/O</vt:lpstr>
      <vt:lpstr>Kernel Data Structures</vt:lpstr>
      <vt:lpstr>Power Management</vt:lpstr>
      <vt:lpstr>Power Management (Cont.)</vt:lpstr>
      <vt:lpstr>I/O Requests to Hardware Operations</vt:lpstr>
      <vt:lpstr>Life Cycle of An I/O Request</vt:lpstr>
      <vt:lpstr>STREAMS</vt:lpstr>
      <vt:lpstr>The STREAMS Structure</vt:lpstr>
      <vt:lpstr>Performance</vt:lpstr>
      <vt:lpstr>Intercomputer Communications</vt:lpstr>
      <vt:lpstr>Improving Performance</vt:lpstr>
      <vt:lpstr>Device-Functionality Progression</vt:lpstr>
      <vt:lpstr>Source and 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400- Operating Systems Syllabus</dc:title>
  <dc:creator>Dr.Chirag</dc:creator>
  <cp:lastModifiedBy>Dr.Chirag</cp:lastModifiedBy>
  <cp:revision>76</cp:revision>
  <dcterms:created xsi:type="dcterms:W3CDTF">2019-07-31T17:01:49Z</dcterms:created>
  <dcterms:modified xsi:type="dcterms:W3CDTF">2020-11-29T11:49:29Z</dcterms:modified>
</cp:coreProperties>
</file>